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93" r:id="rId5"/>
    <p:sldId id="428" r:id="rId6"/>
    <p:sldId id="427" r:id="rId7"/>
    <p:sldId id="433" r:id="rId8"/>
    <p:sldId id="442" r:id="rId9"/>
    <p:sldId id="372" r:id="rId10"/>
    <p:sldId id="445" r:id="rId11"/>
    <p:sldId id="446" r:id="rId12"/>
    <p:sldId id="444" r:id="rId13"/>
    <p:sldId id="448" r:id="rId14"/>
    <p:sldId id="450" r:id="rId15"/>
    <p:sldId id="441" r:id="rId16"/>
    <p:sldId id="443" r:id="rId17"/>
    <p:sldId id="373" r:id="rId18"/>
    <p:sldId id="374" r:id="rId19"/>
    <p:sldId id="375" r:id="rId20"/>
    <p:sldId id="376" r:id="rId21"/>
    <p:sldId id="377" r:id="rId22"/>
    <p:sldId id="389" r:id="rId23"/>
    <p:sldId id="378" r:id="rId24"/>
    <p:sldId id="449" r:id="rId25"/>
    <p:sldId id="399" r:id="rId26"/>
    <p:sldId id="405" r:id="rId27"/>
    <p:sldId id="384" r:id="rId28"/>
    <p:sldId id="386" r:id="rId29"/>
    <p:sldId id="419" r:id="rId30"/>
    <p:sldId id="420" r:id="rId31"/>
    <p:sldId id="429" r:id="rId32"/>
    <p:sldId id="447" r:id="rId33"/>
    <p:sldId id="431" r:id="rId34"/>
    <p:sldId id="432" r:id="rId35"/>
    <p:sldId id="436" r:id="rId36"/>
    <p:sldId id="430" r:id="rId37"/>
    <p:sldId id="451" r:id="rId38"/>
    <p:sldId id="43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15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Prentice" initials="HP" lastIdx="1" clrIdx="0">
    <p:extLst>
      <p:ext uri="{19B8F6BF-5375-455C-9EA6-DF929625EA0E}">
        <p15:presenceInfo xmlns:p15="http://schemas.microsoft.com/office/powerpoint/2012/main" userId="S-1-5-21-484763869-492894223-1202660629-5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210"/>
    <a:srgbClr val="294459"/>
    <a:srgbClr val="F0F0F6"/>
    <a:srgbClr val="FFD34D"/>
    <a:srgbClr val="263C84"/>
    <a:srgbClr val="1C384F"/>
    <a:srgbClr val="EBEBEB"/>
    <a:srgbClr val="2195AE"/>
    <a:srgbClr val="CF3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0" autoAdjust="0"/>
    <p:restoredTop sz="93638" autoAdjust="0"/>
  </p:normalViewPr>
  <p:slideViewPr>
    <p:cSldViewPr>
      <p:cViewPr>
        <p:scale>
          <a:sx n="70" d="100"/>
          <a:sy n="70" d="100"/>
        </p:scale>
        <p:origin x="1022" y="115"/>
      </p:cViewPr>
      <p:guideLst>
        <p:guide orient="horz" pos="935"/>
        <p:guide pos="15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CE469A-CB75-4691-A1D2-09626E65B1D8}" type="datetimeFigureOut">
              <a:rPr lang="en-CA" smtClean="0"/>
              <a:t>2023-09-13</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7EDE51-DE29-409C-8EB8-0DF7DC1DD8FA}" type="slidenum">
              <a:rPr lang="en-CA" smtClean="0"/>
              <a:t>‹#›</a:t>
            </a:fld>
            <a:endParaRPr lang="en-CA" dirty="0"/>
          </a:p>
        </p:txBody>
      </p:sp>
    </p:spTree>
    <p:extLst>
      <p:ext uri="{BB962C8B-B14F-4D97-AF65-F5344CB8AC3E}">
        <p14:creationId xmlns:p14="http://schemas.microsoft.com/office/powerpoint/2010/main" val="344733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4661-BBBF-4F4F-8919-20EECB805E92}" type="datetimeFigureOut">
              <a:rPr lang="en-CA" smtClean="0"/>
              <a:t>2023-09-13</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32C499-A58A-4F93-80F7-6A98B6EFDC8E}" type="slidenum">
              <a:rPr lang="en-CA" smtClean="0"/>
              <a:t>‹#›</a:t>
            </a:fld>
            <a:endParaRPr lang="en-CA" dirty="0"/>
          </a:p>
        </p:txBody>
      </p:sp>
    </p:spTree>
    <p:extLst>
      <p:ext uri="{BB962C8B-B14F-4D97-AF65-F5344CB8AC3E}">
        <p14:creationId xmlns:p14="http://schemas.microsoft.com/office/powerpoint/2010/main" val="36578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732C499-A58A-4F93-80F7-6A98B6EFDC8E}" type="slidenum">
              <a:rPr lang="en-CA" smtClean="0"/>
              <a:t>16</a:t>
            </a:fld>
            <a:endParaRPr lang="en-CA" dirty="0"/>
          </a:p>
        </p:txBody>
      </p:sp>
    </p:spTree>
    <p:extLst>
      <p:ext uri="{BB962C8B-B14F-4D97-AF65-F5344CB8AC3E}">
        <p14:creationId xmlns:p14="http://schemas.microsoft.com/office/powerpoint/2010/main" val="271886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 Harper Bull Awards, Parking Solutions, </a:t>
            </a:r>
            <a:r>
              <a:rPr lang="en-CA" dirty="0" err="1"/>
              <a:t>IvyPanda</a:t>
            </a:r>
            <a:r>
              <a:rPr lang="en-CA" baseline="0" dirty="0"/>
              <a:t> Video Contest </a:t>
            </a:r>
            <a:r>
              <a:rPr lang="en-CA" baseline="0" dirty="0" err="1"/>
              <a:t>etc</a:t>
            </a:r>
            <a:endParaRPr lang="en-CA" dirty="0"/>
          </a:p>
        </p:txBody>
      </p:sp>
      <p:sp>
        <p:nvSpPr>
          <p:cNvPr id="4" name="Slide Number Placeholder 3"/>
          <p:cNvSpPr>
            <a:spLocks noGrp="1"/>
          </p:cNvSpPr>
          <p:nvPr>
            <p:ph type="sldNum" sz="quarter" idx="10"/>
          </p:nvPr>
        </p:nvSpPr>
        <p:spPr/>
        <p:txBody>
          <a:bodyPr/>
          <a:lstStyle/>
          <a:p>
            <a:fld id="{5732C499-A58A-4F93-80F7-6A98B6EFDC8E}" type="slidenum">
              <a:rPr lang="en-CA" smtClean="0"/>
              <a:t>17</a:t>
            </a:fld>
            <a:endParaRPr lang="en-CA" dirty="0"/>
          </a:p>
        </p:txBody>
      </p:sp>
    </p:spTree>
    <p:extLst>
      <p:ext uri="{BB962C8B-B14F-4D97-AF65-F5344CB8AC3E}">
        <p14:creationId xmlns:p14="http://schemas.microsoft.com/office/powerpoint/2010/main" val="126791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Contacting admin = “demonstrated interest”</a:t>
            </a:r>
            <a:endParaRPr lang="en-CA" dirty="0"/>
          </a:p>
        </p:txBody>
      </p:sp>
      <p:sp>
        <p:nvSpPr>
          <p:cNvPr id="4" name="Slide Number Placeholder 3"/>
          <p:cNvSpPr>
            <a:spLocks noGrp="1"/>
          </p:cNvSpPr>
          <p:nvPr>
            <p:ph type="sldNum" sz="quarter" idx="5"/>
          </p:nvPr>
        </p:nvSpPr>
        <p:spPr/>
        <p:txBody>
          <a:bodyPr/>
          <a:lstStyle/>
          <a:p>
            <a:fld id="{5732C499-A58A-4F93-80F7-6A98B6EFDC8E}" type="slidenum">
              <a:rPr lang="en-CA" smtClean="0"/>
              <a:t>26</a:t>
            </a:fld>
            <a:endParaRPr lang="en-CA" dirty="0"/>
          </a:p>
        </p:txBody>
      </p:sp>
    </p:spTree>
    <p:extLst>
      <p:ext uri="{BB962C8B-B14F-4D97-AF65-F5344CB8AC3E}">
        <p14:creationId xmlns:p14="http://schemas.microsoft.com/office/powerpoint/2010/main" val="2742752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4581129"/>
            <a:ext cx="4572000" cy="576064"/>
          </a:xfrm>
          <a:prstGeom prst="rect">
            <a:avLst/>
          </a:prstGeom>
        </p:spPr>
        <p:txBody>
          <a:bodyPr>
            <a:noAutofit/>
          </a:bodyPr>
          <a:lstStyle>
            <a:lvl1pPr>
              <a:defRPr sz="2800" b="1">
                <a:solidFill>
                  <a:schemeClr val="bg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0" y="5105400"/>
            <a:ext cx="4572000" cy="411832"/>
          </a:xfrm>
        </p:spPr>
        <p:txBody>
          <a:bodyPr>
            <a:no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Rectangle 3"/>
          <p:cNvSpPr/>
          <p:nvPr userDrawn="1"/>
        </p:nvSpPr>
        <p:spPr>
          <a:xfrm>
            <a:off x="6372200" y="6525344"/>
            <a:ext cx="504056"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1798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E4A09CE-5D6E-4B0A-916D-9545C59EC19E}" type="slidenum">
              <a:rPr lang="en-CA" smtClean="0"/>
              <a:t>‹#›</a:t>
            </a:fld>
            <a:endParaRPr lang="en-CA" dirty="0"/>
          </a:p>
        </p:txBody>
      </p:sp>
    </p:spTree>
    <p:extLst>
      <p:ext uri="{BB962C8B-B14F-4D97-AF65-F5344CB8AC3E}">
        <p14:creationId xmlns:p14="http://schemas.microsoft.com/office/powerpoint/2010/main" val="92322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98513"/>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941D26-D525-413D-9CDA-90617BF2D0F6}" type="datetimeFigureOut">
              <a:rPr lang="en-CA" smtClean="0"/>
              <a:t>2023-09-13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7624F40-EDAE-417A-B623-DAC87E92ED86}" type="slidenum">
              <a:rPr lang="en-CA" smtClean="0"/>
              <a:t>‹#›</a:t>
            </a:fld>
            <a:endParaRPr lang="en-CA" dirty="0"/>
          </a:p>
        </p:txBody>
      </p:sp>
    </p:spTree>
    <p:extLst>
      <p:ext uri="{BB962C8B-B14F-4D97-AF65-F5344CB8AC3E}">
        <p14:creationId xmlns:p14="http://schemas.microsoft.com/office/powerpoint/2010/main" val="376383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a:prstGeom prst="rect">
            <a:avLst/>
          </a:prstGeom>
        </p:spPr>
        <p:txBody>
          <a:bodyPr>
            <a:normAutofit/>
          </a:bodyPr>
          <a:lstStyle>
            <a:lvl1pPr algn="l">
              <a:defRPr sz="3200" b="1"/>
            </a:lvl1pPr>
          </a:lstStyle>
          <a:p>
            <a:r>
              <a:rPr lang="en-US" dirty="0"/>
              <a:t>Click to edit Master title style</a:t>
            </a:r>
            <a:endParaRPr lang="en-CA" dirty="0"/>
          </a:p>
        </p:txBody>
      </p:sp>
      <p:sp>
        <p:nvSpPr>
          <p:cNvPr id="3" name="Content Placeholder 2"/>
          <p:cNvSpPr>
            <a:spLocks noGrp="1"/>
          </p:cNvSpPr>
          <p:nvPr>
            <p:ph idx="1"/>
          </p:nvPr>
        </p:nvSpPr>
        <p:spPr>
          <a:xfrm>
            <a:off x="457200" y="1844824"/>
            <a:ext cx="8229600" cy="4281339"/>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ext Placeholder 9"/>
          <p:cNvSpPr>
            <a:spLocks noGrp="1"/>
          </p:cNvSpPr>
          <p:nvPr>
            <p:ph type="body" sz="quarter" idx="13"/>
          </p:nvPr>
        </p:nvSpPr>
        <p:spPr>
          <a:xfrm>
            <a:off x="540519" y="1196405"/>
            <a:ext cx="8135937" cy="504403"/>
          </a:xfrm>
        </p:spPr>
        <p:txBody>
          <a:bodyPr>
            <a:noAutofit/>
          </a:bodyPr>
          <a:lstStyle>
            <a:lvl1pPr marL="0" indent="0">
              <a:buNone/>
              <a:defRPr sz="2400"/>
            </a:lvl1pPr>
          </a:lstStyle>
          <a:p>
            <a:pPr lvl="0"/>
            <a:r>
              <a:rPr lang="en-US" dirty="0"/>
              <a:t>Click to edit Master text styles</a:t>
            </a:r>
          </a:p>
        </p:txBody>
      </p:sp>
      <p:sp>
        <p:nvSpPr>
          <p:cNvPr id="4" name="Date Placeholder 3"/>
          <p:cNvSpPr>
            <a:spLocks noGrp="1"/>
          </p:cNvSpPr>
          <p:nvPr>
            <p:ph type="dt" sz="half" idx="14"/>
          </p:nvPr>
        </p:nvSpPr>
        <p:spPr/>
        <p:txBody>
          <a:bodyPr/>
          <a:lstStyle/>
          <a:p>
            <a:endParaRPr lang="en-CA" dirty="0"/>
          </a:p>
        </p:txBody>
      </p:sp>
      <p:sp>
        <p:nvSpPr>
          <p:cNvPr id="5" name="Footer Placeholder 4"/>
          <p:cNvSpPr>
            <a:spLocks noGrp="1"/>
          </p:cNvSpPr>
          <p:nvPr>
            <p:ph type="ftr" sz="quarter" idx="15"/>
          </p:nvPr>
        </p:nvSpPr>
        <p:spPr/>
        <p:txBody>
          <a:bodyPr/>
          <a:lstStyle/>
          <a:p>
            <a:endParaRPr lang="en-CA" dirty="0"/>
          </a:p>
        </p:txBody>
      </p:sp>
      <p:sp>
        <p:nvSpPr>
          <p:cNvPr id="6" name="Slide Number Placeholder 5"/>
          <p:cNvSpPr>
            <a:spLocks noGrp="1"/>
          </p:cNvSpPr>
          <p:nvPr>
            <p:ph type="sldNum" sz="quarter" idx="16"/>
          </p:nvPr>
        </p:nvSpPr>
        <p:spPr/>
        <p:txBody>
          <a:bodyPr/>
          <a:lstStyle/>
          <a:p>
            <a:fld id="{BE4A09CE-5D6E-4B0A-916D-9545C59EC19E}" type="slidenum">
              <a:rPr lang="en-CA" smtClean="0"/>
              <a:t>‹#›</a:t>
            </a:fld>
            <a:endParaRPr lang="en-CA" dirty="0"/>
          </a:p>
        </p:txBody>
      </p:sp>
      <p:grpSp>
        <p:nvGrpSpPr>
          <p:cNvPr id="9" name="Group 8"/>
          <p:cNvGrpSpPr/>
          <p:nvPr userDrawn="1"/>
        </p:nvGrpSpPr>
        <p:grpSpPr>
          <a:xfrm>
            <a:off x="0" y="0"/>
            <a:ext cx="9144000" cy="6858000"/>
            <a:chOff x="0" y="19886"/>
            <a:chExt cx="9144000" cy="685800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86"/>
              <a:ext cx="9144000" cy="6858000"/>
            </a:xfrm>
            <a:prstGeom prst="rect">
              <a:avLst/>
            </a:prstGeom>
          </p:spPr>
        </p:pic>
        <p:sp>
          <p:nvSpPr>
            <p:cNvPr id="8" name="Rectangle 7"/>
            <p:cNvSpPr/>
            <p:nvPr userDrawn="1"/>
          </p:nvSpPr>
          <p:spPr>
            <a:xfrm>
              <a:off x="6372200" y="6387474"/>
              <a:ext cx="499683" cy="36512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403720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40968"/>
            <a:ext cx="7772400" cy="1362075"/>
          </a:xfrm>
          <a:prstGeom prst="rect">
            <a:avLst/>
          </a:prstGeom>
          <a:solidFill>
            <a:srgbClr val="2195AE"/>
          </a:solidFill>
        </p:spPr>
        <p:txBody>
          <a:bodyPr anchor="ctr">
            <a:normAutofit/>
          </a:bodyPr>
          <a:lstStyle>
            <a:lvl1pPr algn="ctr">
              <a:defRPr sz="3600" b="1" cap="none" baseline="0">
                <a:solidFill>
                  <a:schemeClr val="bg1"/>
                </a:solidFill>
              </a:defRPr>
            </a:lvl1p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BE4A09CE-5D6E-4B0A-916D-9545C59EC19E}" type="slidenum">
              <a:rPr lang="en-CA" smtClean="0"/>
              <a:t>‹#›</a:t>
            </a:fld>
            <a:endParaRPr lang="en-CA" dirty="0"/>
          </a:p>
        </p:txBody>
      </p:sp>
      <p:grpSp>
        <p:nvGrpSpPr>
          <p:cNvPr id="9" name="Group 8"/>
          <p:cNvGrpSpPr/>
          <p:nvPr userDrawn="1"/>
        </p:nvGrpSpPr>
        <p:grpSpPr>
          <a:xfrm>
            <a:off x="4954" y="0"/>
            <a:ext cx="9144000" cy="6858000"/>
            <a:chOff x="0" y="19886"/>
            <a:chExt cx="9144000" cy="685800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86"/>
              <a:ext cx="9144000" cy="6858000"/>
            </a:xfrm>
            <a:prstGeom prst="rect">
              <a:avLst/>
            </a:prstGeom>
          </p:spPr>
        </p:pic>
        <p:sp>
          <p:nvSpPr>
            <p:cNvPr id="11" name="Rectangle 10"/>
            <p:cNvSpPr/>
            <p:nvPr userDrawn="1"/>
          </p:nvSpPr>
          <p:spPr>
            <a:xfrm>
              <a:off x="6372200" y="6387474"/>
              <a:ext cx="499683" cy="36512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45179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844824"/>
            <a:ext cx="4038600" cy="428133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844824"/>
            <a:ext cx="4038600" cy="4281339"/>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1"/>
          <p:cNvSpPr>
            <a:spLocks noGrp="1"/>
          </p:cNvSpPr>
          <p:nvPr>
            <p:ph type="title"/>
          </p:nvPr>
        </p:nvSpPr>
        <p:spPr>
          <a:xfrm>
            <a:off x="457200" y="620688"/>
            <a:ext cx="8229600" cy="796950"/>
          </a:xfrm>
          <a:prstGeom prst="rect">
            <a:avLst/>
          </a:prstGeom>
        </p:spPr>
        <p:txBody>
          <a:bodyPr>
            <a:normAutofit/>
          </a:bodyPr>
          <a:lstStyle>
            <a:lvl1pPr algn="l">
              <a:defRPr sz="3200" b="1"/>
            </a:lvl1pPr>
          </a:lstStyle>
          <a:p>
            <a:r>
              <a:rPr lang="en-US" dirty="0"/>
              <a:t>Click to edit Master title style</a:t>
            </a:r>
            <a:endParaRPr lang="en-CA" dirty="0"/>
          </a:p>
        </p:txBody>
      </p:sp>
      <p:sp>
        <p:nvSpPr>
          <p:cNvPr id="10" name="Text Placeholder 9"/>
          <p:cNvSpPr>
            <a:spLocks noGrp="1"/>
          </p:cNvSpPr>
          <p:nvPr>
            <p:ph type="body" sz="quarter" idx="13"/>
          </p:nvPr>
        </p:nvSpPr>
        <p:spPr>
          <a:xfrm>
            <a:off x="540519" y="1196405"/>
            <a:ext cx="8135937" cy="504403"/>
          </a:xfrm>
        </p:spPr>
        <p:txBody>
          <a:bodyPr>
            <a:noAutofit/>
          </a:bodyPr>
          <a:lstStyle>
            <a:lvl1pPr marL="0" indent="0">
              <a:buNone/>
              <a:defRPr sz="2400"/>
            </a:lvl1pPr>
          </a:lstStyle>
          <a:p>
            <a:pPr lvl="0"/>
            <a:r>
              <a:rPr lang="en-US" dirty="0"/>
              <a:t>Click to edit Master text styles</a:t>
            </a:r>
          </a:p>
        </p:txBody>
      </p:sp>
      <p:sp>
        <p:nvSpPr>
          <p:cNvPr id="11" name="Content Placeholder 2"/>
          <p:cNvSpPr>
            <a:spLocks noGrp="1"/>
          </p:cNvSpPr>
          <p:nvPr>
            <p:ph idx="14"/>
          </p:nvPr>
        </p:nvSpPr>
        <p:spPr>
          <a:xfrm>
            <a:off x="467544" y="6093296"/>
            <a:ext cx="8229600" cy="296417"/>
          </a:xfrm>
        </p:spPr>
        <p:txBody>
          <a:bodyPr>
            <a:noAutofit/>
          </a:bodyPr>
          <a:lstStyle>
            <a:lvl1pPr marL="0" indent="0">
              <a:buNone/>
              <a:defRPr sz="900"/>
            </a:lvl1pPr>
            <a:lvl2pPr>
              <a:defRPr sz="2000"/>
            </a:lvl2pPr>
            <a:lvl3pPr>
              <a:defRPr sz="1800"/>
            </a:lvl3pPr>
            <a:lvl4pPr>
              <a:defRPr sz="1600"/>
            </a:lvl4pPr>
            <a:lvl5pPr>
              <a:defRPr sz="1600"/>
            </a:lvl5pPr>
          </a:lstStyle>
          <a:p>
            <a:pPr lvl="0"/>
            <a:r>
              <a:rPr lang="en-US" dirty="0"/>
              <a:t>Click to edit Master text styles</a:t>
            </a:r>
          </a:p>
        </p:txBody>
      </p:sp>
      <p:sp>
        <p:nvSpPr>
          <p:cNvPr id="2" name="Date Placeholder 1"/>
          <p:cNvSpPr>
            <a:spLocks noGrp="1"/>
          </p:cNvSpPr>
          <p:nvPr>
            <p:ph type="dt" sz="half" idx="15"/>
          </p:nvPr>
        </p:nvSpPr>
        <p:spPr/>
        <p:txBody>
          <a:bodyPr/>
          <a:lstStyle/>
          <a:p>
            <a:endParaRPr lang="en-CA" dirty="0"/>
          </a:p>
        </p:txBody>
      </p:sp>
      <p:sp>
        <p:nvSpPr>
          <p:cNvPr id="6" name="Slide Number Placeholder 5"/>
          <p:cNvSpPr>
            <a:spLocks noGrp="1"/>
          </p:cNvSpPr>
          <p:nvPr>
            <p:ph type="sldNum" sz="quarter" idx="17"/>
          </p:nvPr>
        </p:nvSpPr>
        <p:spPr>
          <a:xfrm>
            <a:off x="3275856" y="6399239"/>
            <a:ext cx="2133600" cy="365125"/>
          </a:xfrm>
        </p:spPr>
        <p:txBody>
          <a:bodyPr/>
          <a:lstStyle>
            <a:lvl1pPr algn="ctr">
              <a:defRPr/>
            </a:lvl1pPr>
          </a:lstStyle>
          <a:p>
            <a:fld id="{BE4A09CE-5D6E-4B0A-916D-9545C59EC19E}" type="slidenum">
              <a:rPr lang="en-CA" smtClean="0"/>
              <a:pPr/>
              <a:t>‹#›</a:t>
            </a:fld>
            <a:endParaRPr lang="en-CA" dirty="0"/>
          </a:p>
        </p:txBody>
      </p:sp>
    </p:spTree>
    <p:extLst>
      <p:ext uri="{BB962C8B-B14F-4D97-AF65-F5344CB8AC3E}">
        <p14:creationId xmlns:p14="http://schemas.microsoft.com/office/powerpoint/2010/main" val="408253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916832"/>
            <a:ext cx="4040188" cy="43204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48880"/>
            <a:ext cx="4040188" cy="3777282"/>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1925142"/>
            <a:ext cx="4041775" cy="4237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48879"/>
            <a:ext cx="4041775" cy="377728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itle 1"/>
          <p:cNvSpPr>
            <a:spLocks noGrp="1"/>
          </p:cNvSpPr>
          <p:nvPr>
            <p:ph type="title"/>
          </p:nvPr>
        </p:nvSpPr>
        <p:spPr>
          <a:xfrm>
            <a:off x="457200" y="620688"/>
            <a:ext cx="8229600" cy="796950"/>
          </a:xfrm>
          <a:prstGeom prst="rect">
            <a:avLst/>
          </a:prstGeom>
        </p:spPr>
        <p:txBody>
          <a:bodyPr>
            <a:normAutofit/>
          </a:bodyPr>
          <a:lstStyle>
            <a:lvl1pPr algn="l">
              <a:defRPr sz="3200" b="1"/>
            </a:lvl1pPr>
          </a:lstStyle>
          <a:p>
            <a:r>
              <a:rPr lang="en-US" dirty="0"/>
              <a:t>Click to edit Master title style</a:t>
            </a:r>
            <a:endParaRPr lang="en-CA" dirty="0"/>
          </a:p>
        </p:txBody>
      </p:sp>
      <p:sp>
        <p:nvSpPr>
          <p:cNvPr id="12" name="Text Placeholder 9"/>
          <p:cNvSpPr>
            <a:spLocks noGrp="1"/>
          </p:cNvSpPr>
          <p:nvPr>
            <p:ph type="body" sz="quarter" idx="13"/>
          </p:nvPr>
        </p:nvSpPr>
        <p:spPr>
          <a:xfrm>
            <a:off x="540519" y="1196405"/>
            <a:ext cx="8135937" cy="504403"/>
          </a:xfrm>
        </p:spPr>
        <p:txBody>
          <a:bodyPr>
            <a:noAutofit/>
          </a:bodyPr>
          <a:lstStyle>
            <a:lvl1pPr marL="0" indent="0">
              <a:buNone/>
              <a:defRPr sz="2400"/>
            </a:lvl1pPr>
          </a:lstStyle>
          <a:p>
            <a:pPr lvl="0"/>
            <a:r>
              <a:rPr lang="en-US" dirty="0"/>
              <a:t>Click to edit Master text styles</a:t>
            </a:r>
          </a:p>
        </p:txBody>
      </p:sp>
      <p:sp>
        <p:nvSpPr>
          <p:cNvPr id="13" name="Content Placeholder 2"/>
          <p:cNvSpPr>
            <a:spLocks noGrp="1"/>
          </p:cNvSpPr>
          <p:nvPr>
            <p:ph idx="14"/>
          </p:nvPr>
        </p:nvSpPr>
        <p:spPr>
          <a:xfrm>
            <a:off x="530225" y="6195663"/>
            <a:ext cx="8229600" cy="296417"/>
          </a:xfrm>
        </p:spPr>
        <p:txBody>
          <a:bodyPr>
            <a:noAutofit/>
          </a:bodyPr>
          <a:lstStyle>
            <a:lvl1pPr marL="0" indent="0">
              <a:buNone/>
              <a:defRPr sz="900"/>
            </a:lvl1pPr>
            <a:lvl2pPr>
              <a:defRPr sz="2000"/>
            </a:lvl2pPr>
            <a:lvl3pPr>
              <a:defRPr sz="1800"/>
            </a:lvl3pPr>
            <a:lvl4pPr>
              <a:defRPr sz="1600"/>
            </a:lvl4pPr>
            <a:lvl5pPr>
              <a:defRPr sz="1600"/>
            </a:lvl5pPr>
          </a:lstStyle>
          <a:p>
            <a:pPr lvl="0"/>
            <a:r>
              <a:rPr lang="en-US" dirty="0"/>
              <a:t>Click to edit Master text styles</a:t>
            </a:r>
          </a:p>
        </p:txBody>
      </p:sp>
    </p:spTree>
    <p:extLst>
      <p:ext uri="{BB962C8B-B14F-4D97-AF65-F5344CB8AC3E}">
        <p14:creationId xmlns:p14="http://schemas.microsoft.com/office/powerpoint/2010/main" val="65505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0" y="620688"/>
            <a:ext cx="8229600" cy="796950"/>
          </a:xfrm>
          <a:prstGeom prst="rect">
            <a:avLst/>
          </a:prstGeom>
        </p:spPr>
        <p:txBody>
          <a:bodyPr>
            <a:normAutofit/>
          </a:bodyPr>
          <a:lstStyle>
            <a:lvl1pPr algn="l">
              <a:defRPr sz="3200" b="1"/>
            </a:lvl1pPr>
          </a:lstStyle>
          <a:p>
            <a:r>
              <a:rPr lang="en-US" dirty="0"/>
              <a:t>Click to edit Master title style</a:t>
            </a:r>
            <a:endParaRPr lang="en-CA" dirty="0"/>
          </a:p>
        </p:txBody>
      </p:sp>
      <p:sp>
        <p:nvSpPr>
          <p:cNvPr id="7" name="Content Placeholder 2"/>
          <p:cNvSpPr>
            <a:spLocks noGrp="1"/>
          </p:cNvSpPr>
          <p:nvPr>
            <p:ph idx="1"/>
          </p:nvPr>
        </p:nvSpPr>
        <p:spPr>
          <a:xfrm>
            <a:off x="457200" y="1844825"/>
            <a:ext cx="8229600" cy="403244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0" name="Text Placeholder 9"/>
          <p:cNvSpPr>
            <a:spLocks noGrp="1"/>
          </p:cNvSpPr>
          <p:nvPr>
            <p:ph type="body" sz="quarter" idx="13"/>
          </p:nvPr>
        </p:nvSpPr>
        <p:spPr>
          <a:xfrm>
            <a:off x="540519" y="1196405"/>
            <a:ext cx="8135937" cy="504403"/>
          </a:xfrm>
        </p:spPr>
        <p:txBody>
          <a:bodyPr>
            <a:noAutofit/>
          </a:bodyPr>
          <a:lstStyle>
            <a:lvl1pPr marL="0" indent="0">
              <a:buNone/>
              <a:defRPr sz="2400"/>
            </a:lvl1pPr>
          </a:lstStyle>
          <a:p>
            <a:pPr lvl="0"/>
            <a:r>
              <a:rPr lang="en-US" dirty="0"/>
              <a:t>Click to edit Master text styles</a:t>
            </a:r>
          </a:p>
        </p:txBody>
      </p:sp>
      <p:sp>
        <p:nvSpPr>
          <p:cNvPr id="11" name="Content Placeholder 2"/>
          <p:cNvSpPr>
            <a:spLocks noGrp="1"/>
          </p:cNvSpPr>
          <p:nvPr>
            <p:ph idx="14"/>
          </p:nvPr>
        </p:nvSpPr>
        <p:spPr>
          <a:xfrm>
            <a:off x="467544" y="6093296"/>
            <a:ext cx="8229600" cy="296417"/>
          </a:xfrm>
        </p:spPr>
        <p:txBody>
          <a:bodyPr>
            <a:noAutofit/>
          </a:bodyPr>
          <a:lstStyle>
            <a:lvl1pPr marL="0" indent="0">
              <a:buNone/>
              <a:defRPr sz="900"/>
            </a:lvl1pPr>
            <a:lvl2pPr>
              <a:defRPr sz="2000"/>
            </a:lvl2pPr>
            <a:lvl3pPr>
              <a:defRPr sz="1800"/>
            </a:lvl3pPr>
            <a:lvl4pPr>
              <a:defRPr sz="1600"/>
            </a:lvl4pPr>
            <a:lvl5pPr>
              <a:defRPr sz="1600"/>
            </a:lvl5pPr>
          </a:lstStyle>
          <a:p>
            <a:pPr lvl="0"/>
            <a:r>
              <a:rPr lang="en-US" dirty="0"/>
              <a:t>Click to edit Master text styles</a:t>
            </a:r>
          </a:p>
        </p:txBody>
      </p:sp>
    </p:spTree>
    <p:extLst>
      <p:ext uri="{BB962C8B-B14F-4D97-AF65-F5344CB8AC3E}">
        <p14:creationId xmlns:p14="http://schemas.microsoft.com/office/powerpoint/2010/main" val="418033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E4A09CE-5D6E-4B0A-916D-9545C59EC19E}" type="slidenum">
              <a:rPr lang="en-CA" smtClean="0"/>
              <a:t>‹#›</a:t>
            </a:fld>
            <a:endParaRPr lang="en-CA" dirty="0"/>
          </a:p>
        </p:txBody>
      </p:sp>
    </p:spTree>
    <p:extLst>
      <p:ext uri="{BB962C8B-B14F-4D97-AF65-F5344CB8AC3E}">
        <p14:creationId xmlns:p14="http://schemas.microsoft.com/office/powerpoint/2010/main" val="186149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BE4A09CE-5D6E-4B0A-916D-9545C59EC19E}" type="slidenum">
              <a:rPr lang="en-CA" smtClean="0"/>
              <a:t>‹#›</a:t>
            </a:fld>
            <a:endParaRPr lang="en-CA" dirty="0"/>
          </a:p>
        </p:txBody>
      </p:sp>
    </p:spTree>
    <p:extLst>
      <p:ext uri="{BB962C8B-B14F-4D97-AF65-F5344CB8AC3E}">
        <p14:creationId xmlns:p14="http://schemas.microsoft.com/office/powerpoint/2010/main" val="68428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BE4A09CE-5D6E-4B0A-916D-9545C59EC19E}" type="slidenum">
              <a:rPr lang="en-CA" smtClean="0"/>
              <a:t>‹#›</a:t>
            </a:fld>
            <a:endParaRPr lang="en-CA" dirty="0"/>
          </a:p>
        </p:txBody>
      </p:sp>
    </p:spTree>
    <p:extLst>
      <p:ext uri="{BB962C8B-B14F-4D97-AF65-F5344CB8AC3E}">
        <p14:creationId xmlns:p14="http://schemas.microsoft.com/office/powerpoint/2010/main" val="88833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09CE-5D6E-4B0A-916D-9545C59EC19E}" type="slidenum">
              <a:rPr lang="en-CA" smtClean="0"/>
              <a:t>‹#›</a:t>
            </a:fld>
            <a:endParaRPr lang="en-CA" dirty="0"/>
          </a:p>
        </p:txBody>
      </p:sp>
      <p:pic>
        <p:nvPicPr>
          <p:cNvPr id="10" name="Picture 9">
            <a:extLst>
              <a:ext uri="{FF2B5EF4-FFF2-40B4-BE49-F238E27FC236}">
                <a16:creationId xmlns:a16="http://schemas.microsoft.com/office/drawing/2014/main" id="{EFC1C31D-062C-71B7-B094-65567099FC6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024187"/>
            <a:ext cx="9144000" cy="809625"/>
          </a:xfrm>
          <a:prstGeom prst="rect">
            <a:avLst/>
          </a:prstGeom>
        </p:spPr>
      </p:pic>
    </p:spTree>
    <p:extLst>
      <p:ext uri="{BB962C8B-B14F-4D97-AF65-F5344CB8AC3E}">
        <p14:creationId xmlns:p14="http://schemas.microsoft.com/office/powerpoint/2010/main" val="262916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hyperlink" Target="https://www.schoolfinder.com/Schools/Chat-With-Students.aspx" TargetMode="External"/><Relationship Id="rId5" Type="http://schemas.openxmlformats.org/officeDocument/2006/relationships/hyperlink" Target="https://www.schoolfinder.com/Schools/Virtual-Tours.aspx" TargetMode="External"/><Relationship Id="rId4" Type="http://schemas.openxmlformats.org/officeDocument/2006/relationships/hyperlink" Target="https://www.schoolfinder.com/Events/Index.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hyperlink" Target="https://www.studyandgoabroad.com/registration-for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www.scholarshipscanada.com/Scholarships/FeaturedScholarships.aspx" TargetMode="External"/><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12.statcan.gc.ca/census-recensement/2016/as-sa/98-200-x/2016024/98-200-x2016024-eng.cfm" TargetMode="Externa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hyperlink" Target="https://www.studyandgoabroad.com/registration-form"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hyperlink" Target="http://pngimg.com/download/94158" TargetMode="External"/><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schoolfinder.com/Careers/CareerQuiz/CareerQuiz.aspx" TargetMode="External"/><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schoolfinder.com/MyAccount/MyRequest.aspx" TargetMode="External"/><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schoolfinder.com/MyAccount/MyMatchingProgram.aspx" TargetMode="External"/><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schoolfinder.com/v2Signin/BasicInformation.aspx?Action=Update" TargetMode="External"/><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77026"/>
            <a:ext cx="9144000" cy="571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dirty="0">
              <a:cs typeface="Calibri"/>
            </a:endParaRPr>
          </a:p>
        </p:txBody>
      </p:sp>
      <p:pic>
        <p:nvPicPr>
          <p:cNvPr id="12" name="Picture 11">
            <a:extLst>
              <a:ext uri="{FF2B5EF4-FFF2-40B4-BE49-F238E27FC236}">
                <a16:creationId xmlns:a16="http://schemas.microsoft.com/office/drawing/2014/main" id="{02D84901-5208-4C10-859F-42DA16DCA73B}"/>
              </a:ext>
            </a:extLst>
          </p:cNvPr>
          <p:cNvPicPr>
            <a:picLocks noChangeAspect="1"/>
          </p:cNvPicPr>
          <p:nvPr/>
        </p:nvPicPr>
        <p:blipFill>
          <a:blip r:embed="rId2"/>
          <a:stretch>
            <a:fillRect/>
          </a:stretch>
        </p:blipFill>
        <p:spPr>
          <a:xfrm>
            <a:off x="3093197" y="5494264"/>
            <a:ext cx="2957606" cy="910032"/>
          </a:xfrm>
          <a:prstGeom prst="rect">
            <a:avLst/>
          </a:prstGeom>
        </p:spPr>
      </p:pic>
      <p:sp>
        <p:nvSpPr>
          <p:cNvPr id="13" name="Title 1">
            <a:extLst>
              <a:ext uri="{FF2B5EF4-FFF2-40B4-BE49-F238E27FC236}">
                <a16:creationId xmlns:a16="http://schemas.microsoft.com/office/drawing/2014/main" id="{B59AD4D1-D363-48AA-AB53-9EE785BAAA28}"/>
              </a:ext>
            </a:extLst>
          </p:cNvPr>
          <p:cNvSpPr>
            <a:spLocks noGrp="1"/>
          </p:cNvSpPr>
          <p:nvPr>
            <p:ph type="title"/>
          </p:nvPr>
        </p:nvSpPr>
        <p:spPr>
          <a:xfrm>
            <a:off x="0" y="3986852"/>
            <a:ext cx="9144000" cy="543595"/>
          </a:xfrm>
        </p:spPr>
        <p:txBody>
          <a:bodyPr>
            <a:normAutofit fontScale="90000"/>
          </a:bodyPr>
          <a:lstStyle/>
          <a:p>
            <a:r>
              <a:rPr lang="en-CA" sz="4000" b="1" dirty="0">
                <a:solidFill>
                  <a:srgbClr val="1C384F"/>
                </a:solidFill>
                <a:latin typeface="Calibri"/>
                <a:cs typeface="Calibri"/>
              </a:rPr>
              <a:t>Finding the Right School, Program,</a:t>
            </a:r>
            <a:br>
              <a:rPr lang="en-CA" sz="4000" b="1" dirty="0">
                <a:solidFill>
                  <a:srgbClr val="1C384F"/>
                </a:solidFill>
                <a:latin typeface="Calibri"/>
                <a:cs typeface="Calibri"/>
              </a:rPr>
            </a:br>
            <a:r>
              <a:rPr lang="en-CA" sz="4000" b="1" dirty="0">
                <a:solidFill>
                  <a:srgbClr val="1C384F"/>
                </a:solidFill>
                <a:latin typeface="Calibri"/>
                <a:cs typeface="Calibri"/>
              </a:rPr>
              <a:t>and Scholarship</a:t>
            </a:r>
            <a:endParaRPr lang="en-CA" sz="4000" b="1" dirty="0">
              <a:latin typeface="Calibri"/>
              <a:cs typeface="Calibri"/>
            </a:endParaRPr>
          </a:p>
        </p:txBody>
      </p:sp>
      <p:pic>
        <p:nvPicPr>
          <p:cNvPr id="8" name="Picture 7" descr="A black background with blue and yellow text&#10;&#10;Description automatically generated">
            <a:extLst>
              <a:ext uri="{FF2B5EF4-FFF2-40B4-BE49-F238E27FC236}">
                <a16:creationId xmlns:a16="http://schemas.microsoft.com/office/drawing/2014/main" id="{C05C6A48-9B03-43D3-055E-16F93CE93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18509"/>
            <a:ext cx="6858000" cy="2505075"/>
          </a:xfrm>
          <a:prstGeom prst="rect">
            <a:avLst/>
          </a:prstGeom>
        </p:spPr>
      </p:pic>
      <p:pic>
        <p:nvPicPr>
          <p:cNvPr id="9" name="Picture 8" descr="A black and blue logo&#10;&#10;Description automatically generated">
            <a:extLst>
              <a:ext uri="{FF2B5EF4-FFF2-40B4-BE49-F238E27FC236}">
                <a16:creationId xmlns:a16="http://schemas.microsoft.com/office/drawing/2014/main" id="{75EB499D-1154-EEB4-1AAD-85E977BAAA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Tree>
    <p:extLst>
      <p:ext uri="{BB962C8B-B14F-4D97-AF65-F5344CB8AC3E}">
        <p14:creationId xmlns:p14="http://schemas.microsoft.com/office/powerpoint/2010/main" val="92934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18260"/>
            <a:ext cx="9148045" cy="1325562"/>
          </a:xfrm>
        </p:spPr>
        <p:txBody>
          <a:bodyPr>
            <a:noAutofit/>
          </a:bodyPr>
          <a:lstStyle/>
          <a:p>
            <a:pPr algn="ctr"/>
            <a:r>
              <a:rPr lang="en-CA" sz="5400" dirty="0">
                <a:solidFill>
                  <a:srgbClr val="FFC000"/>
                </a:solidFill>
                <a:latin typeface="Calibri"/>
                <a:cs typeface="Calibri"/>
              </a:rPr>
              <a:t>Events &amp; Chatting with Students</a:t>
            </a:r>
            <a:endParaRPr lang="en-CA" sz="5400" dirty="0">
              <a:solidFill>
                <a:srgbClr val="1C384F"/>
              </a:solidFill>
              <a:latin typeface="Calibri"/>
              <a:cs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5" name="Picture 4" descr="A black and blue logo&#10;&#10;Description automatically generated">
            <a:extLst>
              <a:ext uri="{FF2B5EF4-FFF2-40B4-BE49-F238E27FC236}">
                <a16:creationId xmlns:a16="http://schemas.microsoft.com/office/drawing/2014/main" id="{1E557C65-EEC1-1837-D31D-B306002A3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5A1DB359-3D83-D446-B46B-0737E27A3443}"/>
              </a:ext>
            </a:extLst>
          </p:cNvPr>
          <p:cNvSpPr/>
          <p:nvPr/>
        </p:nvSpPr>
        <p:spPr>
          <a:xfrm>
            <a:off x="-252536" y="6209688"/>
            <a:ext cx="12601400" cy="1611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2">
            <a:extLst>
              <a:ext uri="{FF2B5EF4-FFF2-40B4-BE49-F238E27FC236}">
                <a16:creationId xmlns:a16="http://schemas.microsoft.com/office/drawing/2014/main" id="{70BE05D5-F4DC-B836-3AF8-A21622514D5D}"/>
              </a:ext>
            </a:extLst>
          </p:cNvPr>
          <p:cNvSpPr>
            <a:spLocks noGrp="1"/>
          </p:cNvSpPr>
          <p:nvPr>
            <p:ph idx="1"/>
          </p:nvPr>
        </p:nvSpPr>
        <p:spPr>
          <a:xfrm>
            <a:off x="323528" y="1599857"/>
            <a:ext cx="8496944" cy="4539883"/>
          </a:xfrm>
        </p:spPr>
        <p:txBody>
          <a:bodyPr vert="horz" lIns="91440" tIns="45720" rIns="91440" bIns="45720" rtlCol="0" anchor="t">
            <a:noAutofit/>
          </a:bodyPr>
          <a:lstStyle/>
          <a:p>
            <a:pPr marL="0" indent="0" algn="ctr">
              <a:buNone/>
            </a:pPr>
            <a:r>
              <a:rPr lang="en-US" sz="2200" dirty="0">
                <a:cs typeface="Calibri"/>
              </a:rPr>
              <a:t>Connect with the schools that interest you via events,</a:t>
            </a:r>
          </a:p>
          <a:p>
            <a:pPr marL="0" indent="0" algn="ctr">
              <a:buNone/>
            </a:pPr>
            <a:r>
              <a:rPr lang="en-US" sz="2200" dirty="0">
                <a:cs typeface="Calibri"/>
              </a:rPr>
              <a:t>either online or in-person. Take live or virtual campus tours, too!</a:t>
            </a:r>
          </a:p>
          <a:p>
            <a:pPr marL="0" indent="0" algn="ctr">
              <a:buNone/>
            </a:pPr>
            <a:endParaRPr lang="en-US" sz="2200" dirty="0">
              <a:cs typeface="Calibri"/>
            </a:endParaRPr>
          </a:p>
          <a:p>
            <a:pPr marL="0" indent="0" algn="ctr">
              <a:buNone/>
            </a:pPr>
            <a:r>
              <a:rPr lang="en-US" sz="2200" dirty="0">
                <a:cs typeface="Calibri"/>
              </a:rPr>
              <a:t>Find events and tours on the SchoolFinder events page</a:t>
            </a:r>
          </a:p>
          <a:p>
            <a:pPr marL="0" indent="0" algn="ctr">
              <a:buNone/>
            </a:pPr>
            <a:r>
              <a:rPr lang="en-US" sz="2200" dirty="0">
                <a:cs typeface="Calibri"/>
              </a:rPr>
              <a:t>or the school’s website.</a:t>
            </a:r>
          </a:p>
          <a:p>
            <a:pPr marL="0" indent="0" algn="ctr">
              <a:buNone/>
            </a:pPr>
            <a:r>
              <a:rPr lang="en-CA" sz="2200" dirty="0">
                <a:cs typeface="Calibri"/>
                <a:hlinkClick r:id="rId4"/>
              </a:rPr>
              <a:t>https://www.schoolfinder.com/Events/Index.aspx</a:t>
            </a:r>
            <a:endParaRPr lang="en-CA" sz="2200" dirty="0">
              <a:cs typeface="Calibri"/>
            </a:endParaRPr>
          </a:p>
          <a:p>
            <a:pPr marL="0" indent="0" algn="ctr">
              <a:buNone/>
            </a:pPr>
            <a:r>
              <a:rPr lang="en-US" sz="2200" dirty="0">
                <a:cs typeface="Calibri"/>
                <a:hlinkClick r:id="rId5"/>
              </a:rPr>
              <a:t>https://www.schoolfinder.com/Schools/Virtual-Tours.aspx</a:t>
            </a:r>
            <a:endParaRPr lang="en-US" sz="2200" dirty="0">
              <a:cs typeface="Calibri"/>
            </a:endParaRPr>
          </a:p>
          <a:p>
            <a:pPr marL="0" indent="0" algn="ctr">
              <a:buNone/>
            </a:pPr>
            <a:endParaRPr lang="en-US" sz="2200" dirty="0">
              <a:cs typeface="Calibri"/>
            </a:endParaRPr>
          </a:p>
          <a:p>
            <a:pPr marL="0" indent="0" algn="ctr">
              <a:buNone/>
            </a:pPr>
            <a:r>
              <a:rPr lang="en-US" sz="2200" dirty="0">
                <a:cs typeface="Calibri"/>
              </a:rPr>
              <a:t>Go even further by contacting current students to learn about their experiences. Tools like </a:t>
            </a:r>
            <a:r>
              <a:rPr lang="en-US" sz="2200" dirty="0" err="1">
                <a:cs typeface="Calibri"/>
              </a:rPr>
              <a:t>Unibuddy</a:t>
            </a:r>
            <a:r>
              <a:rPr lang="en-US" sz="2200" dirty="0">
                <a:cs typeface="Calibri"/>
              </a:rPr>
              <a:t> let you connect easily, just like social media — without sharing private information.</a:t>
            </a:r>
          </a:p>
          <a:p>
            <a:pPr marL="0" indent="0" algn="ctr">
              <a:buNone/>
            </a:pPr>
            <a:endParaRPr lang="en-US" sz="2200" dirty="0">
              <a:cs typeface="Calibri"/>
            </a:endParaRPr>
          </a:p>
          <a:p>
            <a:pPr marL="0" indent="0" algn="ctr">
              <a:buNone/>
            </a:pPr>
            <a:r>
              <a:rPr lang="en-US" sz="2200" dirty="0">
                <a:cs typeface="Calibri"/>
                <a:hlinkClick r:id="rId6"/>
              </a:rPr>
              <a:t>https://www.schoolfinder.com/Schools/Chat-With-Students.aspx</a:t>
            </a:r>
            <a:endParaRPr lang="en-US" sz="2200" dirty="0">
              <a:cs typeface="Calibri"/>
            </a:endParaRPr>
          </a:p>
        </p:txBody>
      </p:sp>
    </p:spTree>
    <p:extLst>
      <p:ext uri="{BB962C8B-B14F-4D97-AF65-F5344CB8AC3E}">
        <p14:creationId xmlns:p14="http://schemas.microsoft.com/office/powerpoint/2010/main" val="3800018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83045"/>
            <a:ext cx="9148045" cy="1325562"/>
          </a:xfrm>
        </p:spPr>
        <p:txBody>
          <a:bodyPr>
            <a:noAutofit/>
          </a:bodyPr>
          <a:lstStyle/>
          <a:p>
            <a:pPr algn="ctr"/>
            <a:r>
              <a:rPr lang="en-CA" sz="5400" dirty="0">
                <a:solidFill>
                  <a:srgbClr val="FFC000"/>
                </a:solidFill>
                <a:latin typeface="Calibri"/>
                <a:cs typeface="Calibri"/>
              </a:rPr>
              <a:t>Study and Go Abroad /</a:t>
            </a:r>
            <a:br>
              <a:rPr lang="en-CA" sz="5400" dirty="0">
                <a:solidFill>
                  <a:srgbClr val="FFC000"/>
                </a:solidFill>
                <a:latin typeface="Calibri"/>
                <a:cs typeface="Calibri"/>
              </a:rPr>
            </a:br>
            <a:r>
              <a:rPr lang="en-CA" sz="5400" dirty="0">
                <a:solidFill>
                  <a:srgbClr val="FFC000"/>
                </a:solidFill>
                <a:latin typeface="Calibri"/>
                <a:cs typeface="Calibri"/>
              </a:rPr>
              <a:t>SchoolFinder Fairs</a:t>
            </a:r>
            <a:endParaRPr lang="en-CA" sz="5400" dirty="0">
              <a:solidFill>
                <a:srgbClr val="1C384F"/>
              </a:solidFill>
              <a:latin typeface="Calibri"/>
              <a:cs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5" name="Picture 4" descr="A black and blue logo&#10;&#10;Description automatically generated">
            <a:extLst>
              <a:ext uri="{FF2B5EF4-FFF2-40B4-BE49-F238E27FC236}">
                <a16:creationId xmlns:a16="http://schemas.microsoft.com/office/drawing/2014/main" id="{1E557C65-EEC1-1837-D31D-B306002A3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5A1DB359-3D83-D446-B46B-0737E27A3443}"/>
              </a:ext>
            </a:extLst>
          </p:cNvPr>
          <p:cNvSpPr/>
          <p:nvPr/>
        </p:nvSpPr>
        <p:spPr>
          <a:xfrm>
            <a:off x="-252536" y="6209688"/>
            <a:ext cx="12601400" cy="1611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2">
            <a:extLst>
              <a:ext uri="{FF2B5EF4-FFF2-40B4-BE49-F238E27FC236}">
                <a16:creationId xmlns:a16="http://schemas.microsoft.com/office/drawing/2014/main" id="{70BE05D5-F4DC-B836-3AF8-A21622514D5D}"/>
              </a:ext>
            </a:extLst>
          </p:cNvPr>
          <p:cNvSpPr>
            <a:spLocks noGrp="1"/>
          </p:cNvSpPr>
          <p:nvPr>
            <p:ph idx="1"/>
          </p:nvPr>
        </p:nvSpPr>
        <p:spPr>
          <a:xfrm>
            <a:off x="323528" y="2708920"/>
            <a:ext cx="8496944" cy="4539883"/>
          </a:xfrm>
        </p:spPr>
        <p:txBody>
          <a:bodyPr vert="horz" lIns="91440" tIns="45720" rIns="91440" bIns="45720" rtlCol="0" anchor="t">
            <a:noAutofit/>
          </a:bodyPr>
          <a:lstStyle/>
          <a:p>
            <a:pPr marL="0" indent="0" algn="ctr">
              <a:buNone/>
            </a:pPr>
            <a:r>
              <a:rPr lang="en-US" sz="2200" dirty="0">
                <a:cs typeface="Calibri"/>
              </a:rPr>
              <a:t>Come out to SAGA / SFF this fall! Four cities across Canada:</a:t>
            </a:r>
          </a:p>
          <a:p>
            <a:pPr marL="0" indent="0" algn="ctr">
              <a:buNone/>
            </a:pPr>
            <a:r>
              <a:rPr lang="en-US" sz="2200" b="1" dirty="0">
                <a:cs typeface="Calibri"/>
              </a:rPr>
              <a:t>Calgary, Sept 27</a:t>
            </a:r>
          </a:p>
          <a:p>
            <a:pPr marL="0" indent="0" algn="ctr">
              <a:buNone/>
            </a:pPr>
            <a:r>
              <a:rPr lang="en-US" sz="2200" b="1" dirty="0">
                <a:cs typeface="Calibri"/>
              </a:rPr>
              <a:t>Vancouver, Sept 28</a:t>
            </a:r>
          </a:p>
          <a:p>
            <a:pPr marL="0" indent="0" algn="ctr">
              <a:buNone/>
            </a:pPr>
            <a:r>
              <a:rPr lang="en-US" sz="2200" b="1" dirty="0">
                <a:cs typeface="Calibri"/>
              </a:rPr>
              <a:t>Ottawa, Sept 30</a:t>
            </a:r>
          </a:p>
          <a:p>
            <a:pPr marL="0" indent="0" algn="ctr">
              <a:buNone/>
            </a:pPr>
            <a:r>
              <a:rPr lang="en-US" sz="2200" b="1" dirty="0">
                <a:cs typeface="Calibri"/>
              </a:rPr>
              <a:t>Toronto, Oct 1</a:t>
            </a:r>
          </a:p>
        </p:txBody>
      </p:sp>
      <p:pic>
        <p:nvPicPr>
          <p:cNvPr id="8" name="Picture 7" descr="A logo for a college&#10;&#10;Description automatically generated">
            <a:hlinkClick r:id="rId4"/>
            <a:extLst>
              <a:ext uri="{FF2B5EF4-FFF2-40B4-BE49-F238E27FC236}">
                <a16:creationId xmlns:a16="http://schemas.microsoft.com/office/drawing/2014/main" id="{3B4712EE-B936-355E-09D7-A39C31A16F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461" b="-22461"/>
          <a:stretch/>
        </p:blipFill>
        <p:spPr>
          <a:xfrm>
            <a:off x="2965512" y="4978861"/>
            <a:ext cx="3212976" cy="3212976"/>
          </a:xfrm>
          <a:prstGeom prst="rect">
            <a:avLst/>
          </a:prstGeom>
        </p:spPr>
      </p:pic>
    </p:spTree>
    <p:extLst>
      <p:ext uri="{BB962C8B-B14F-4D97-AF65-F5344CB8AC3E}">
        <p14:creationId xmlns:p14="http://schemas.microsoft.com/office/powerpoint/2010/main" val="1237983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365125"/>
            <a:ext cx="8447855" cy="1551707"/>
          </a:xfrm>
        </p:spPr>
        <p:txBody>
          <a:bodyPr>
            <a:normAutofit/>
          </a:bodyPr>
          <a:lstStyle/>
          <a:p>
            <a:pPr algn="l"/>
            <a:r>
              <a:rPr lang="en-CA" sz="3200" dirty="0">
                <a:solidFill>
                  <a:srgbClr val="1C384F"/>
                </a:solidFill>
                <a:latin typeface="Calibri"/>
                <a:cs typeface="Calibri"/>
              </a:rPr>
              <a:t>Definitions: Scholarships</a:t>
            </a:r>
            <a:endParaRPr lang="en-US" dirty="0"/>
          </a:p>
        </p:txBody>
      </p:sp>
      <p:sp>
        <p:nvSpPr>
          <p:cNvPr id="10" name="Content Placeholder 2"/>
          <p:cNvSpPr>
            <a:spLocks noGrp="1"/>
          </p:cNvSpPr>
          <p:nvPr>
            <p:ph idx="1"/>
          </p:nvPr>
        </p:nvSpPr>
        <p:spPr>
          <a:xfrm>
            <a:off x="467544" y="1481405"/>
            <a:ext cx="8496944" cy="4539883"/>
          </a:xfrm>
        </p:spPr>
        <p:txBody>
          <a:bodyPr vert="horz" lIns="91440" tIns="45720" rIns="91440" bIns="45720" rtlCol="0" anchor="t">
            <a:noAutofit/>
          </a:bodyPr>
          <a:lstStyle/>
          <a:p>
            <a:pPr marL="0" indent="0">
              <a:buNone/>
            </a:pPr>
            <a:r>
              <a:rPr lang="en-CA" sz="2200" b="1" dirty="0">
                <a:cs typeface="Calibri"/>
              </a:rPr>
              <a:t>Scholarship</a:t>
            </a:r>
            <a:r>
              <a:rPr lang="en-CA" sz="2200" dirty="0">
                <a:cs typeface="Calibri"/>
              </a:rPr>
              <a:t>: related to grades and accomplishments. Can also be used as a generic term for all sorts of school financing supports. May be renewable</a:t>
            </a:r>
          </a:p>
          <a:p>
            <a:pPr marL="0" indent="0">
              <a:buNone/>
            </a:pPr>
            <a:endParaRPr lang="en-CA" sz="2200" dirty="0">
              <a:cs typeface="Calibri"/>
            </a:endParaRPr>
          </a:p>
          <a:p>
            <a:pPr marL="0" indent="0">
              <a:buNone/>
            </a:pPr>
            <a:r>
              <a:rPr lang="en-CA" sz="2200" b="1" dirty="0">
                <a:cs typeface="Calibri"/>
              </a:rPr>
              <a:t>Bursary</a:t>
            </a:r>
            <a:r>
              <a:rPr lang="en-CA" sz="2200" dirty="0">
                <a:cs typeface="Calibri"/>
              </a:rPr>
              <a:t>: based on financial need. Sometimes renewable</a:t>
            </a:r>
          </a:p>
          <a:p>
            <a:pPr marL="0" indent="0">
              <a:buNone/>
            </a:pPr>
            <a:endParaRPr lang="en-CA" sz="2200" dirty="0">
              <a:cs typeface="Calibri"/>
            </a:endParaRPr>
          </a:p>
          <a:p>
            <a:pPr marL="0" indent="0">
              <a:buNone/>
            </a:pPr>
            <a:r>
              <a:rPr lang="en-CA" sz="2200" b="1" dirty="0">
                <a:cs typeface="Calibri"/>
              </a:rPr>
              <a:t>Award</a:t>
            </a:r>
            <a:r>
              <a:rPr lang="en-CA" sz="2200" dirty="0">
                <a:cs typeface="Calibri"/>
              </a:rPr>
              <a:t>: based on accomplishments; sometimes academic, otherwise extra-curricular. Can be used as a generic term, too. Often not renewable</a:t>
            </a:r>
          </a:p>
          <a:p>
            <a:pPr marL="0" indent="0">
              <a:buNone/>
            </a:pPr>
            <a:endParaRPr lang="en-CA" sz="2200" dirty="0">
              <a:cs typeface="Calibri"/>
            </a:endParaRPr>
          </a:p>
          <a:p>
            <a:pPr marL="0" indent="0">
              <a:buNone/>
            </a:pPr>
            <a:r>
              <a:rPr lang="en-CA" sz="2200" b="1" dirty="0">
                <a:cs typeface="Calibri"/>
              </a:rPr>
              <a:t>Grant</a:t>
            </a:r>
            <a:r>
              <a:rPr lang="en-CA" sz="2200" dirty="0">
                <a:cs typeface="Calibri"/>
              </a:rPr>
              <a:t>: one-time support for grades or accomplishments. Generally not renewable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2" name="Picture 1" descr="A black and blue logo&#10;&#10;Description automatically generated">
            <a:extLst>
              <a:ext uri="{FF2B5EF4-FFF2-40B4-BE49-F238E27FC236}">
                <a16:creationId xmlns:a16="http://schemas.microsoft.com/office/drawing/2014/main" id="{630A6189-C4B9-6F93-50DB-002C774B1A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pic>
        <p:nvPicPr>
          <p:cNvPr id="3" name="Picture 2" descr="A black and blue logo&#10;&#10;Description automatically generated">
            <a:extLst>
              <a:ext uri="{FF2B5EF4-FFF2-40B4-BE49-F238E27FC236}">
                <a16:creationId xmlns:a16="http://schemas.microsoft.com/office/drawing/2014/main" id="{8039D656-74DF-0124-5041-AC10E37F1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4" name="Rectangle 3">
            <a:extLst>
              <a:ext uri="{FF2B5EF4-FFF2-40B4-BE49-F238E27FC236}">
                <a16:creationId xmlns:a16="http://schemas.microsoft.com/office/drawing/2014/main" id="{F0FE8FD3-ABF5-4821-D53D-95BB771EEAD0}"/>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32560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382" y="2679502"/>
            <a:ext cx="7886700" cy="1325562"/>
          </a:xfrm>
        </p:spPr>
        <p:txBody>
          <a:bodyPr>
            <a:noAutofit/>
          </a:bodyPr>
          <a:lstStyle/>
          <a:p>
            <a:pPr algn="ctr"/>
            <a:r>
              <a:rPr lang="en-CA" sz="7000" dirty="0">
                <a:solidFill>
                  <a:srgbClr val="FFC000"/>
                </a:solidFill>
                <a:latin typeface="Calibri"/>
                <a:cs typeface="Calibri"/>
              </a:rPr>
              <a:t>Scholarship</a:t>
            </a:r>
            <a:br>
              <a:rPr lang="en-CA" sz="7000" dirty="0">
                <a:latin typeface="Calibri"/>
              </a:rPr>
            </a:br>
            <a:r>
              <a:rPr lang="en-CA" sz="7000" dirty="0">
                <a:solidFill>
                  <a:srgbClr val="1C384F"/>
                </a:solidFill>
                <a:latin typeface="Calibri"/>
                <a:cs typeface="Calibri"/>
              </a:rPr>
              <a:t>Myths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2" name="Picture 1" descr="A black and blue logo&#10;&#10;Description automatically generated">
            <a:extLst>
              <a:ext uri="{FF2B5EF4-FFF2-40B4-BE49-F238E27FC236}">
                <a16:creationId xmlns:a16="http://schemas.microsoft.com/office/drawing/2014/main" id="{F1CC62CB-67BF-8CED-FD16-BFC5EE3DD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5" name="Rectangle 4">
            <a:extLst>
              <a:ext uri="{FF2B5EF4-FFF2-40B4-BE49-F238E27FC236}">
                <a16:creationId xmlns:a16="http://schemas.microsoft.com/office/drawing/2014/main" id="{06C838AA-DC39-DF7B-5AD5-CD72A9DB89CE}"/>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99050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 y="1844824"/>
            <a:ext cx="9151272" cy="949692"/>
          </a:xfrm>
        </p:spPr>
        <p:txBody>
          <a:bodyPr>
            <a:noAutofit/>
          </a:bodyPr>
          <a:lstStyle/>
          <a:p>
            <a:pPr algn="ctr"/>
            <a:r>
              <a:rPr lang="en-CA" sz="3200" dirty="0">
                <a:solidFill>
                  <a:srgbClr val="1C384F"/>
                </a:solidFill>
                <a:latin typeface="Calibri"/>
                <a:cs typeface="Calibri"/>
              </a:rPr>
              <a:t>Myth #1</a:t>
            </a:r>
            <a:br>
              <a:rPr lang="en-CA" sz="3200" dirty="0">
                <a:latin typeface="Calibri"/>
              </a:rPr>
            </a:br>
            <a:r>
              <a:rPr lang="en-CA" sz="3200" dirty="0">
                <a:solidFill>
                  <a:srgbClr val="FF0000"/>
                </a:solidFill>
                <a:latin typeface="Calibri"/>
                <a:cs typeface="Calibri"/>
              </a:rPr>
              <a:t>“I don’t have the marks!”</a:t>
            </a:r>
          </a:p>
        </p:txBody>
      </p:sp>
      <p:sp>
        <p:nvSpPr>
          <p:cNvPr id="3" name="Content Placeholder 2"/>
          <p:cNvSpPr>
            <a:spLocks noGrp="1"/>
          </p:cNvSpPr>
          <p:nvPr>
            <p:ph idx="1"/>
          </p:nvPr>
        </p:nvSpPr>
        <p:spPr>
          <a:xfrm>
            <a:off x="2411760" y="2793865"/>
            <a:ext cx="4320480" cy="2796209"/>
          </a:xfrm>
        </p:spPr>
        <p:txBody>
          <a:bodyPr vert="horz" lIns="91440" tIns="45720" rIns="91440" bIns="45720" rtlCol="0" anchor="t">
            <a:normAutofit fontScale="92500"/>
          </a:bodyPr>
          <a:lstStyle/>
          <a:p>
            <a:pPr marL="0" lvl="1" indent="0" algn="ctr">
              <a:spcBef>
                <a:spcPts val="1000"/>
              </a:spcBef>
              <a:buNone/>
            </a:pPr>
            <a:endParaRPr lang="en-CA" sz="3200" dirty="0">
              <a:solidFill>
                <a:srgbClr val="1C384F"/>
              </a:solidFill>
              <a:latin typeface="Calibri"/>
              <a:cs typeface="Calibri"/>
            </a:endParaRPr>
          </a:p>
          <a:p>
            <a:pPr marL="0" lvl="1" indent="0" algn="ctr">
              <a:spcBef>
                <a:spcPts val="1000"/>
              </a:spcBef>
              <a:buNone/>
            </a:pPr>
            <a:r>
              <a:rPr lang="en-CA" sz="3200" dirty="0">
                <a:solidFill>
                  <a:srgbClr val="1C384F"/>
                </a:solidFill>
                <a:latin typeface="Calibri"/>
                <a:cs typeface="Calibri"/>
              </a:rPr>
              <a:t>85% of awards do not require an academic average on </a:t>
            </a:r>
            <a:r>
              <a:rPr lang="en-CA" sz="3200" b="1" dirty="0">
                <a:solidFill>
                  <a:srgbClr val="FFC000"/>
                </a:solidFill>
                <a:latin typeface="Calibri"/>
                <a:cs typeface="Calibri"/>
              </a:rPr>
              <a:t>ScholarshipsCanada.com</a:t>
            </a:r>
            <a:r>
              <a:rPr lang="en-CA" sz="3200" dirty="0">
                <a:solidFill>
                  <a:srgbClr val="1C384F"/>
                </a:solidFill>
                <a:latin typeface="Calibri"/>
                <a:cs typeface="Calibri"/>
              </a:rPr>
              <a:t>!</a:t>
            </a:r>
          </a:p>
          <a:p>
            <a:endParaRPr lang="en-CA" dirty="0">
              <a:latin typeface="Calibri"/>
              <a:cs typeface="Consolas" panose="020B06090202040302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5" name="Picture 4" descr="A black and blue logo&#10;&#10;Description automatically generated">
            <a:extLst>
              <a:ext uri="{FF2B5EF4-FFF2-40B4-BE49-F238E27FC236}">
                <a16:creationId xmlns:a16="http://schemas.microsoft.com/office/drawing/2014/main" id="{92C5FCFE-67AC-C912-3456-15D4246A6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A1EE491E-3F2C-6265-2F4E-5FC71B17550C}"/>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9832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 y="1844824"/>
            <a:ext cx="9141822" cy="935315"/>
          </a:xfrm>
        </p:spPr>
        <p:txBody>
          <a:bodyPr>
            <a:noAutofit/>
          </a:bodyPr>
          <a:lstStyle/>
          <a:p>
            <a:pPr algn="ctr"/>
            <a:r>
              <a:rPr lang="en-CA" sz="3200" dirty="0">
                <a:solidFill>
                  <a:srgbClr val="1C384F"/>
                </a:solidFill>
                <a:latin typeface="Calibri"/>
                <a:cs typeface="Calibri"/>
              </a:rPr>
              <a:t>Myth #2</a:t>
            </a:r>
            <a:br>
              <a:rPr lang="en-CA" sz="3200" dirty="0">
                <a:latin typeface="Calibri"/>
              </a:rPr>
            </a:br>
            <a:r>
              <a:rPr lang="en-CA" sz="3200" dirty="0">
                <a:solidFill>
                  <a:srgbClr val="FF0000"/>
                </a:solidFill>
                <a:latin typeface="Calibri"/>
                <a:cs typeface="Calibri"/>
              </a:rPr>
              <a:t>“There is a lot of competition!”</a:t>
            </a:r>
          </a:p>
        </p:txBody>
      </p:sp>
      <p:sp>
        <p:nvSpPr>
          <p:cNvPr id="3" name="Content Placeholder 2"/>
          <p:cNvSpPr>
            <a:spLocks noGrp="1"/>
          </p:cNvSpPr>
          <p:nvPr>
            <p:ph idx="1"/>
          </p:nvPr>
        </p:nvSpPr>
        <p:spPr>
          <a:xfrm>
            <a:off x="1187624" y="3212976"/>
            <a:ext cx="6624736" cy="2796209"/>
          </a:xfrm>
        </p:spPr>
        <p:txBody>
          <a:bodyPr vert="horz" lIns="91440" tIns="45720" rIns="91440" bIns="45720" rtlCol="0" anchor="t">
            <a:noAutofit/>
          </a:bodyPr>
          <a:lstStyle/>
          <a:p>
            <a:pPr marL="0" lvl="1" indent="0" algn="ctr">
              <a:spcBef>
                <a:spcPts val="1000"/>
              </a:spcBef>
              <a:buNone/>
            </a:pPr>
            <a:r>
              <a:rPr lang="en-CA" sz="3200" dirty="0">
                <a:solidFill>
                  <a:srgbClr val="1C384F"/>
                </a:solidFill>
                <a:latin typeface="Calibri"/>
                <a:cs typeface="Calibri"/>
              </a:rPr>
              <a:t>59% of scholarship administrators would like more applications.</a:t>
            </a:r>
          </a:p>
          <a:p>
            <a:pPr marL="0" lvl="1" indent="0" algn="ctr">
              <a:spcBef>
                <a:spcPts val="1000"/>
              </a:spcBef>
              <a:buNone/>
            </a:pPr>
            <a:endParaRPr lang="en-CA" sz="3200" dirty="0">
              <a:solidFill>
                <a:srgbClr val="1C384F"/>
              </a:solidFill>
              <a:latin typeface="Calibri"/>
              <a:cs typeface="Calibri"/>
            </a:endParaRPr>
          </a:p>
          <a:p>
            <a:pPr marL="0" lvl="1" indent="0" algn="ctr">
              <a:spcBef>
                <a:spcPts val="1000"/>
              </a:spcBef>
              <a:buNone/>
            </a:pPr>
            <a:r>
              <a:rPr lang="en-CA" sz="3200" dirty="0">
                <a:solidFill>
                  <a:srgbClr val="1C384F"/>
                </a:solidFill>
                <a:latin typeface="Calibri"/>
                <a:cs typeface="Calibri"/>
              </a:rPr>
              <a:t>3% of scholarships received no applications at all!</a:t>
            </a:r>
          </a:p>
          <a:p>
            <a:pPr marL="400050" lvl="1" indent="-457200" algn="ctr">
              <a:spcBef>
                <a:spcPts val="1000"/>
              </a:spcBef>
              <a:buFont typeface="Wingdings" panose="05000000000000000000" pitchFamily="2" charset="2"/>
              <a:buChar char="§"/>
            </a:pPr>
            <a:endParaRPr lang="en-CA" sz="3200" dirty="0">
              <a:solidFill>
                <a:srgbClr val="FFC000"/>
              </a:solidFill>
              <a:latin typeface="Calibri"/>
              <a:cs typeface="Calibri"/>
            </a:endParaRPr>
          </a:p>
          <a:p>
            <a:pPr algn="ctr">
              <a:buFont typeface="Wingdings" panose="05000000000000000000" pitchFamily="2" charset="2"/>
              <a:buChar char="§"/>
            </a:pPr>
            <a:endParaRPr lang="en-CA" dirty="0">
              <a:latin typeface="Calibri"/>
              <a:cs typeface="Consolas" panose="020B06090202040302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5" name="Picture 4" descr="A black and blue logo&#10;&#10;Description automatically generated">
            <a:extLst>
              <a:ext uri="{FF2B5EF4-FFF2-40B4-BE49-F238E27FC236}">
                <a16:creationId xmlns:a16="http://schemas.microsoft.com/office/drawing/2014/main" id="{EA47609A-7338-2146-D1EA-82B579132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AB5BA809-3E25-8492-531D-0BB627A703B3}"/>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0968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733" y="1844824"/>
            <a:ext cx="5760640" cy="935315"/>
          </a:xfrm>
        </p:spPr>
        <p:txBody>
          <a:bodyPr>
            <a:noAutofit/>
          </a:bodyPr>
          <a:lstStyle/>
          <a:p>
            <a:pPr algn="ctr"/>
            <a:r>
              <a:rPr lang="en-CA" sz="3200" dirty="0">
                <a:solidFill>
                  <a:srgbClr val="1C384F"/>
                </a:solidFill>
                <a:latin typeface="Calibri"/>
                <a:cs typeface="Calibri"/>
              </a:rPr>
              <a:t>Myth #3</a:t>
            </a:r>
            <a:br>
              <a:rPr lang="en-CA" sz="3200" dirty="0">
                <a:latin typeface="Calibri"/>
              </a:rPr>
            </a:br>
            <a:r>
              <a:rPr lang="en-CA" sz="3200" dirty="0">
                <a:solidFill>
                  <a:srgbClr val="FF0000"/>
                </a:solidFill>
                <a:latin typeface="Calibri"/>
                <a:cs typeface="Calibri"/>
              </a:rPr>
              <a:t>“Only schools give scholarships!”</a:t>
            </a:r>
          </a:p>
        </p:txBody>
      </p:sp>
      <p:sp>
        <p:nvSpPr>
          <p:cNvPr id="6" name="Rectangle 5"/>
          <p:cNvSpPr/>
          <p:nvPr/>
        </p:nvSpPr>
        <p:spPr>
          <a:xfrm>
            <a:off x="1517739" y="3159805"/>
            <a:ext cx="6116627" cy="3046988"/>
          </a:xfrm>
          <a:prstGeom prst="rect">
            <a:avLst/>
          </a:prstGeom>
        </p:spPr>
        <p:txBody>
          <a:bodyPr wrap="square" lIns="91440" tIns="45720" rIns="91440" bIns="45720" anchor="t">
            <a:spAutoFit/>
          </a:bodyPr>
          <a:lstStyle/>
          <a:p>
            <a:pPr algn="ctr"/>
            <a:r>
              <a:rPr lang="en-CA" sz="3200" dirty="0">
                <a:solidFill>
                  <a:srgbClr val="1C384F"/>
                </a:solidFill>
                <a:latin typeface="Calibri"/>
                <a:cs typeface="Calibri"/>
              </a:rPr>
              <a:t>10,000+ scholarships are awarded by non-educational administrators</a:t>
            </a:r>
          </a:p>
          <a:p>
            <a:pPr algn="ctr"/>
            <a:endParaRPr lang="en-CA" sz="3200" dirty="0">
              <a:solidFill>
                <a:srgbClr val="1C384F"/>
              </a:solidFill>
              <a:latin typeface="Calibri"/>
              <a:cs typeface="Calibri"/>
            </a:endParaRPr>
          </a:p>
          <a:p>
            <a:pPr algn="ctr"/>
            <a:r>
              <a:rPr lang="en-CA" sz="3200" dirty="0">
                <a:solidFill>
                  <a:srgbClr val="1C384F"/>
                </a:solidFill>
                <a:latin typeface="Calibri"/>
                <a:cs typeface="Calibri"/>
              </a:rPr>
              <a:t>(corporations, associations, trade unions, religious organizations, etc.)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3" name="Picture 2" descr="A black and blue logo&#10;&#10;Description automatically generated">
            <a:extLst>
              <a:ext uri="{FF2B5EF4-FFF2-40B4-BE49-F238E27FC236}">
                <a16:creationId xmlns:a16="http://schemas.microsoft.com/office/drawing/2014/main" id="{F1816CDD-3C0A-E60B-C548-D88BFB7A6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5" name="Rectangle 4">
            <a:extLst>
              <a:ext uri="{FF2B5EF4-FFF2-40B4-BE49-F238E27FC236}">
                <a16:creationId xmlns:a16="http://schemas.microsoft.com/office/drawing/2014/main" id="{9595D73E-0E23-9A12-169C-D2068E05A724}"/>
              </a:ext>
            </a:extLst>
          </p:cNvPr>
          <p:cNvSpPr/>
          <p:nvPr/>
        </p:nvSpPr>
        <p:spPr>
          <a:xfrm>
            <a:off x="-252536" y="6093296"/>
            <a:ext cx="12601400" cy="17281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2391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6" y="2072951"/>
            <a:ext cx="9144878" cy="935315"/>
          </a:xfrm>
        </p:spPr>
        <p:txBody>
          <a:bodyPr>
            <a:noAutofit/>
          </a:bodyPr>
          <a:lstStyle/>
          <a:p>
            <a:pPr algn="ctr"/>
            <a:r>
              <a:rPr lang="en-CA" sz="3200" dirty="0">
                <a:solidFill>
                  <a:srgbClr val="1C384F"/>
                </a:solidFill>
                <a:latin typeface="Calibri"/>
                <a:cs typeface="Calibri"/>
              </a:rPr>
              <a:t>Myth #4</a:t>
            </a:r>
            <a:br>
              <a:rPr lang="en-CA" sz="3200" dirty="0">
                <a:latin typeface="Calibri"/>
              </a:rPr>
            </a:br>
            <a:r>
              <a:rPr lang="en-CA" sz="3200" dirty="0">
                <a:solidFill>
                  <a:srgbClr val="FF0000"/>
                </a:solidFill>
                <a:latin typeface="Calibri"/>
                <a:cs typeface="Calibri"/>
              </a:rPr>
              <a:t>“Scholarship deadlines are only in the spring!”</a:t>
            </a:r>
          </a:p>
        </p:txBody>
      </p:sp>
      <p:sp>
        <p:nvSpPr>
          <p:cNvPr id="3" name="Content Placeholder 2"/>
          <p:cNvSpPr>
            <a:spLocks noGrp="1"/>
          </p:cNvSpPr>
          <p:nvPr>
            <p:ph idx="1"/>
          </p:nvPr>
        </p:nvSpPr>
        <p:spPr>
          <a:xfrm>
            <a:off x="2212826" y="3873151"/>
            <a:ext cx="4735438" cy="2796209"/>
          </a:xfrm>
        </p:spPr>
        <p:txBody>
          <a:bodyPr vert="horz" lIns="91440" tIns="45720" rIns="91440" bIns="45720" rtlCol="0" anchor="t">
            <a:normAutofit/>
          </a:bodyPr>
          <a:lstStyle/>
          <a:p>
            <a:pPr marL="0" lvl="1" indent="0" algn="ctr">
              <a:spcBef>
                <a:spcPts val="1000"/>
              </a:spcBef>
              <a:buNone/>
            </a:pPr>
            <a:r>
              <a:rPr lang="en-CA" sz="3200" dirty="0">
                <a:solidFill>
                  <a:srgbClr val="1C384F"/>
                </a:solidFill>
                <a:latin typeface="Calibri"/>
                <a:cs typeface="Calibri"/>
              </a:rPr>
              <a:t>Scholarship, bursary and contest deadlines are throughout the year!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5" name="Picture 4" descr="A black and blue logo&#10;&#10;Description automatically generated">
            <a:extLst>
              <a:ext uri="{FF2B5EF4-FFF2-40B4-BE49-F238E27FC236}">
                <a16:creationId xmlns:a16="http://schemas.microsoft.com/office/drawing/2014/main" id="{9DA33CEA-E82E-1EAF-46E5-A5D105EB78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90353CB8-FD31-42BB-C68E-4E6D13940310}"/>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3916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740" y="1844824"/>
            <a:ext cx="5112568" cy="935315"/>
          </a:xfrm>
        </p:spPr>
        <p:txBody>
          <a:bodyPr>
            <a:noAutofit/>
          </a:bodyPr>
          <a:lstStyle/>
          <a:p>
            <a:pPr algn="ctr"/>
            <a:r>
              <a:rPr lang="en-CA" sz="3200" dirty="0">
                <a:solidFill>
                  <a:srgbClr val="1C384F"/>
                </a:solidFill>
                <a:latin typeface="Calibri"/>
                <a:cs typeface="Calibri"/>
              </a:rPr>
              <a:t>Myth #5</a:t>
            </a:r>
            <a:br>
              <a:rPr lang="en-CA" sz="3200" dirty="0">
                <a:latin typeface="Calibri"/>
              </a:rPr>
            </a:br>
            <a:r>
              <a:rPr lang="en-CA" sz="3200" dirty="0">
                <a:solidFill>
                  <a:srgbClr val="FF0000"/>
                </a:solidFill>
                <a:latin typeface="Calibri"/>
                <a:cs typeface="Calibri"/>
              </a:rPr>
              <a:t>“I’m not in financial need!”</a:t>
            </a:r>
          </a:p>
        </p:txBody>
      </p:sp>
      <p:sp>
        <p:nvSpPr>
          <p:cNvPr id="3" name="Content Placeholder 2"/>
          <p:cNvSpPr>
            <a:spLocks noGrp="1"/>
          </p:cNvSpPr>
          <p:nvPr>
            <p:ph idx="1"/>
          </p:nvPr>
        </p:nvSpPr>
        <p:spPr>
          <a:xfrm>
            <a:off x="2195736" y="3356992"/>
            <a:ext cx="4680520" cy="2796209"/>
          </a:xfrm>
        </p:spPr>
        <p:txBody>
          <a:bodyPr vert="horz" lIns="91440" tIns="45720" rIns="91440" bIns="45720" rtlCol="0" anchor="t">
            <a:normAutofit/>
          </a:bodyPr>
          <a:lstStyle/>
          <a:p>
            <a:pPr marL="0" lvl="1" indent="0" algn="ctr">
              <a:spcBef>
                <a:spcPts val="1000"/>
              </a:spcBef>
              <a:buNone/>
            </a:pPr>
            <a:r>
              <a:rPr lang="en-CA" sz="3200" dirty="0">
                <a:solidFill>
                  <a:srgbClr val="1C384F"/>
                </a:solidFill>
                <a:latin typeface="Calibri"/>
                <a:cs typeface="Calibri"/>
              </a:rPr>
              <a:t>Only 36% of scholarships require you to be in financial need on </a:t>
            </a:r>
            <a:r>
              <a:rPr lang="en-CA" sz="3200" b="1" dirty="0">
                <a:solidFill>
                  <a:srgbClr val="FFC000"/>
                </a:solidFill>
                <a:latin typeface="Calibri"/>
                <a:cs typeface="Calibri"/>
              </a:rPr>
              <a:t>ScholarshipsCanada.com</a:t>
            </a:r>
            <a:r>
              <a:rPr lang="en-CA" sz="3200" dirty="0">
                <a:solidFill>
                  <a:srgbClr val="1C384F"/>
                </a:solidFill>
                <a:latin typeface="Calibri"/>
                <a:cs typeface="Calibri"/>
              </a:rPr>
              <a:t>!</a:t>
            </a:r>
          </a:p>
          <a:p>
            <a:endParaRPr lang="en-CA" dirty="0">
              <a:latin typeface="Calibri"/>
              <a:cs typeface="Consolas" panose="020B06090202040302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5" name="Picture 4" descr="A black and blue logo&#10;&#10;Description automatically generated">
            <a:extLst>
              <a:ext uri="{FF2B5EF4-FFF2-40B4-BE49-F238E27FC236}">
                <a16:creationId xmlns:a16="http://schemas.microsoft.com/office/drawing/2014/main" id="{5EDCED56-3150-2486-7080-980D7562D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52C712B9-F21B-E9ED-9F00-3B1B98576302}"/>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439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63756"/>
            <a:ext cx="7886700" cy="935315"/>
          </a:xfrm>
        </p:spPr>
        <p:txBody>
          <a:bodyPr/>
          <a:lstStyle/>
          <a:p>
            <a:pPr algn="ctr"/>
            <a:r>
              <a:rPr lang="en-CA" dirty="0">
                <a:solidFill>
                  <a:srgbClr val="1C384F"/>
                </a:solidFill>
                <a:latin typeface="Calibri"/>
                <a:cs typeface="Calibri"/>
              </a:rPr>
              <a:t>Remember…</a:t>
            </a:r>
          </a:p>
        </p:txBody>
      </p:sp>
      <p:sp>
        <p:nvSpPr>
          <p:cNvPr id="3" name="Content Placeholder 2"/>
          <p:cNvSpPr>
            <a:spLocks noGrp="1"/>
          </p:cNvSpPr>
          <p:nvPr>
            <p:ph idx="1"/>
          </p:nvPr>
        </p:nvSpPr>
        <p:spPr>
          <a:xfrm>
            <a:off x="628650" y="2499071"/>
            <a:ext cx="7886700" cy="2796209"/>
          </a:xfrm>
        </p:spPr>
        <p:txBody>
          <a:bodyPr vert="horz" lIns="91440" tIns="45720" rIns="91440" bIns="45720" rtlCol="0" anchor="t">
            <a:normAutofit fontScale="70000" lnSpcReduction="20000"/>
          </a:bodyPr>
          <a:lstStyle/>
          <a:p>
            <a:pPr>
              <a:buFont typeface="Wingdings" panose="05000000000000000000" pitchFamily="2" charset="2"/>
              <a:buChar char="ü"/>
            </a:pPr>
            <a:r>
              <a:rPr lang="en-CA" dirty="0">
                <a:solidFill>
                  <a:schemeClr val="tx1">
                    <a:lumMod val="95000"/>
                    <a:lumOff val="5000"/>
                  </a:schemeClr>
                </a:solidFill>
                <a:latin typeface="Calibri"/>
                <a:cs typeface="Consolas" panose="020B0609020204030204" pitchFamily="49" charset="0"/>
              </a:rPr>
              <a:t>Scholarships, bursaries and contests are often not based on marks.</a:t>
            </a:r>
          </a:p>
          <a:p>
            <a:pPr>
              <a:buFont typeface="Wingdings" panose="05000000000000000000" pitchFamily="2" charset="2"/>
              <a:buChar char="ü"/>
            </a:pPr>
            <a:r>
              <a:rPr lang="en-CA" dirty="0">
                <a:solidFill>
                  <a:schemeClr val="tx1">
                    <a:lumMod val="95000"/>
                    <a:lumOff val="5000"/>
                  </a:schemeClr>
                </a:solidFill>
                <a:latin typeface="Calibri"/>
                <a:cs typeface="Consolas" panose="020B0609020204030204" pitchFamily="49" charset="0"/>
              </a:rPr>
              <a:t>Most administrators </a:t>
            </a:r>
            <a:r>
              <a:rPr lang="en-CA" sz="3100" dirty="0">
                <a:solidFill>
                  <a:schemeClr val="tx1">
                    <a:lumMod val="95000"/>
                    <a:lumOff val="5000"/>
                  </a:schemeClr>
                </a:solidFill>
                <a:latin typeface="Calibri"/>
              </a:rPr>
              <a:t>want</a:t>
            </a:r>
            <a:r>
              <a:rPr lang="en-CA" dirty="0">
                <a:solidFill>
                  <a:schemeClr val="tx1">
                    <a:lumMod val="95000"/>
                    <a:lumOff val="5000"/>
                  </a:schemeClr>
                </a:solidFill>
                <a:latin typeface="Calibri"/>
                <a:cs typeface="Consolas" panose="020B0609020204030204" pitchFamily="49" charset="0"/>
              </a:rPr>
              <a:t> more applicants</a:t>
            </a:r>
          </a:p>
          <a:p>
            <a:pPr>
              <a:buFont typeface="Wingdings" panose="05000000000000000000" pitchFamily="2" charset="2"/>
              <a:buChar char="ü"/>
            </a:pPr>
            <a:r>
              <a:rPr lang="en-CA" dirty="0">
                <a:solidFill>
                  <a:schemeClr val="tx1">
                    <a:lumMod val="95000"/>
                    <a:lumOff val="5000"/>
                  </a:schemeClr>
                </a:solidFill>
                <a:latin typeface="Calibri"/>
                <a:cs typeface="Consolas" panose="020B0609020204030204" pitchFamily="49" charset="0"/>
              </a:rPr>
              <a:t>More than just </a:t>
            </a:r>
            <a:r>
              <a:rPr lang="en-CA" sz="3100" dirty="0">
                <a:solidFill>
                  <a:schemeClr val="tx1">
                    <a:lumMod val="95000"/>
                    <a:lumOff val="5000"/>
                  </a:schemeClr>
                </a:solidFill>
                <a:latin typeface="Calibri"/>
              </a:rPr>
              <a:t>schools</a:t>
            </a:r>
            <a:r>
              <a:rPr lang="en-CA" dirty="0">
                <a:solidFill>
                  <a:schemeClr val="tx1">
                    <a:lumMod val="95000"/>
                    <a:lumOff val="5000"/>
                  </a:schemeClr>
                </a:solidFill>
                <a:latin typeface="Calibri"/>
                <a:cs typeface="Consolas" panose="020B0609020204030204" pitchFamily="49" charset="0"/>
              </a:rPr>
              <a:t> award scholarships.</a:t>
            </a:r>
            <a:endParaRPr lang="en-CA" strike="sngStrike" dirty="0">
              <a:solidFill>
                <a:schemeClr val="tx1">
                  <a:lumMod val="95000"/>
                  <a:lumOff val="5000"/>
                </a:schemeClr>
              </a:solidFill>
              <a:latin typeface="Calibri"/>
              <a:cs typeface="Consolas" panose="020B0609020204030204" pitchFamily="49" charset="0"/>
            </a:endParaRPr>
          </a:p>
          <a:p>
            <a:pPr>
              <a:buFont typeface="Wingdings" panose="05000000000000000000" pitchFamily="2" charset="2"/>
              <a:buChar char="ü"/>
            </a:pPr>
            <a:r>
              <a:rPr lang="en-CA" dirty="0">
                <a:solidFill>
                  <a:schemeClr val="tx1">
                    <a:lumMod val="95000"/>
                    <a:lumOff val="5000"/>
                  </a:schemeClr>
                </a:solidFill>
                <a:latin typeface="Calibri"/>
                <a:cs typeface="Consolas" panose="020B0609020204030204" pitchFamily="49" charset="0"/>
              </a:rPr>
              <a:t>Deadlines are year round.</a:t>
            </a:r>
          </a:p>
          <a:p>
            <a:pPr>
              <a:buFont typeface="Wingdings" panose="05000000000000000000" pitchFamily="2" charset="2"/>
              <a:buChar char="ü"/>
            </a:pPr>
            <a:r>
              <a:rPr lang="en-CA" dirty="0">
                <a:solidFill>
                  <a:schemeClr val="tx1">
                    <a:lumMod val="95000"/>
                    <a:lumOff val="5000"/>
                  </a:schemeClr>
                </a:solidFill>
                <a:latin typeface="Calibri"/>
                <a:cs typeface="Consolas" panose="020B0609020204030204" pitchFamily="49" charset="0"/>
              </a:rPr>
              <a:t>You don’t need to be in financial need.</a:t>
            </a:r>
          </a:p>
          <a:p>
            <a:pPr>
              <a:buFont typeface="Wingdings" panose="05000000000000000000" pitchFamily="2" charset="2"/>
              <a:buChar char="ü"/>
            </a:pPr>
            <a:r>
              <a:rPr lang="en-CA" dirty="0">
                <a:solidFill>
                  <a:schemeClr val="tx1">
                    <a:lumMod val="95000"/>
                    <a:lumOff val="5000"/>
                  </a:schemeClr>
                </a:solidFill>
                <a:latin typeface="Calibri"/>
                <a:cs typeface="Consolas" panose="020B0609020204030204" pitchFamily="49" charset="0"/>
              </a:rPr>
              <a:t>You can’t win if you don’t apply!</a:t>
            </a:r>
          </a:p>
          <a:p>
            <a:pPr>
              <a:buFont typeface="Wingdings" panose="05000000000000000000" pitchFamily="2" charset="2"/>
              <a:buChar char="ü"/>
            </a:pPr>
            <a:r>
              <a:rPr lang="en-CA" dirty="0">
                <a:solidFill>
                  <a:schemeClr val="tx1">
                    <a:lumMod val="95000"/>
                    <a:lumOff val="5000"/>
                  </a:schemeClr>
                </a:solidFill>
                <a:latin typeface="Calibri"/>
                <a:cs typeface="Consolas" panose="020B0609020204030204" pitchFamily="49" charset="0"/>
              </a:rPr>
              <a:t>There is an award for you.</a:t>
            </a:r>
            <a:endParaRPr lang="en-CA" strike="sngStrike" dirty="0">
              <a:solidFill>
                <a:schemeClr val="tx1">
                  <a:lumMod val="95000"/>
                  <a:lumOff val="5000"/>
                </a:schemeClr>
              </a:solidFill>
              <a:latin typeface="Calibri"/>
              <a:cs typeface="Consolas" panose="020B06090202040302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5" name="Picture 4" descr="A black and blue logo&#10;&#10;Description automatically generated">
            <a:extLst>
              <a:ext uri="{FF2B5EF4-FFF2-40B4-BE49-F238E27FC236}">
                <a16:creationId xmlns:a16="http://schemas.microsoft.com/office/drawing/2014/main" id="{4684BAB5-8A0A-E86C-A766-2C093C6A90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1419B899-2F5E-8E90-80C9-57F1ABFD0B00}"/>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68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97226" y="1052736"/>
            <a:ext cx="8640959" cy="543595"/>
          </a:xfrm>
        </p:spPr>
        <p:txBody>
          <a:bodyPr>
            <a:normAutofit fontScale="90000"/>
          </a:bodyPr>
          <a:lstStyle/>
          <a:p>
            <a:pPr algn="l"/>
            <a:r>
              <a:rPr lang="en-CA" sz="4000" dirty="0">
                <a:solidFill>
                  <a:srgbClr val="1C384F"/>
                </a:solidFill>
                <a:latin typeface="Myriad Pro Light"/>
              </a:rPr>
              <a:t>Hi!</a:t>
            </a:r>
            <a:endParaRPr lang="en-CA" sz="4000" dirty="0"/>
          </a:p>
        </p:txBody>
      </p:sp>
      <p:sp>
        <p:nvSpPr>
          <p:cNvPr id="18" name="Content Placeholder 2"/>
          <p:cNvSpPr>
            <a:spLocks noGrp="1"/>
          </p:cNvSpPr>
          <p:nvPr>
            <p:ph idx="1"/>
          </p:nvPr>
        </p:nvSpPr>
        <p:spPr>
          <a:xfrm>
            <a:off x="197226" y="1871709"/>
            <a:ext cx="6030958" cy="3933555"/>
          </a:xfrm>
        </p:spPr>
        <p:txBody>
          <a:bodyPr vert="horz" lIns="91440" tIns="45720" rIns="91440" bIns="45720" rtlCol="0" anchor="t">
            <a:noAutofit/>
          </a:bodyPr>
          <a:lstStyle/>
          <a:p>
            <a:pPr marL="0" indent="0">
              <a:buNone/>
            </a:pPr>
            <a:r>
              <a:rPr lang="en-CA" sz="2000" dirty="0">
                <a:solidFill>
                  <a:srgbClr val="1C384F"/>
                </a:solidFill>
                <a:latin typeface="Calibri"/>
                <a:ea typeface="+mj-ea"/>
                <a:cs typeface="Calibri"/>
              </a:rPr>
              <a:t>My name is </a:t>
            </a:r>
            <a:r>
              <a:rPr lang="en-CA" sz="2000" b="1" dirty="0">
                <a:solidFill>
                  <a:srgbClr val="1C384F"/>
                </a:solidFill>
                <a:latin typeface="Calibri"/>
                <a:ea typeface="+mj-ea"/>
                <a:cs typeface="Calibri"/>
              </a:rPr>
              <a:t>Logan Bright </a:t>
            </a:r>
            <a:r>
              <a:rPr lang="en-CA" sz="2000" dirty="0">
                <a:solidFill>
                  <a:srgbClr val="1C384F"/>
                </a:solidFill>
                <a:latin typeface="Calibri"/>
                <a:ea typeface="+mj-ea"/>
                <a:cs typeface="Calibri"/>
              </a:rPr>
              <a:t>and I’m the </a:t>
            </a:r>
            <a:r>
              <a:rPr lang="en-CA" sz="2000" b="1" dirty="0">
                <a:solidFill>
                  <a:srgbClr val="1C384F"/>
                </a:solidFill>
                <a:latin typeface="Calibri"/>
                <a:ea typeface="+mj-ea"/>
                <a:cs typeface="Calibri"/>
              </a:rPr>
              <a:t>Managing Editor </a:t>
            </a:r>
            <a:r>
              <a:rPr lang="en-CA" sz="2000" dirty="0">
                <a:solidFill>
                  <a:srgbClr val="1C384F"/>
                </a:solidFill>
                <a:latin typeface="Calibri"/>
                <a:ea typeface="+mj-ea"/>
                <a:cs typeface="Calibri"/>
              </a:rPr>
              <a:t>at </a:t>
            </a:r>
            <a:r>
              <a:rPr lang="en-CA" sz="2000" b="1" dirty="0">
                <a:solidFill>
                  <a:srgbClr val="1C384F"/>
                </a:solidFill>
                <a:latin typeface="Calibri"/>
                <a:ea typeface="+mj-ea"/>
                <a:cs typeface="Calibri"/>
              </a:rPr>
              <a:t>SchoolFinder.com and ScholarshipsCanada.com</a:t>
            </a:r>
            <a:r>
              <a:rPr lang="en-CA" sz="2000" dirty="0">
                <a:solidFill>
                  <a:srgbClr val="1C384F"/>
                </a:solidFill>
                <a:latin typeface="Calibri"/>
                <a:ea typeface="+mj-ea"/>
                <a:cs typeface="Calibri"/>
              </a:rPr>
              <a:t>.</a:t>
            </a:r>
          </a:p>
          <a:p>
            <a:pPr marL="0" indent="0">
              <a:buNone/>
            </a:pPr>
            <a:endParaRPr lang="en-CA" sz="1100" dirty="0">
              <a:solidFill>
                <a:srgbClr val="1C384F"/>
              </a:solidFill>
              <a:latin typeface="Calibri"/>
              <a:ea typeface="+mj-ea"/>
              <a:cs typeface="Calibri"/>
            </a:endParaRPr>
          </a:p>
          <a:p>
            <a:pPr marL="0" indent="0">
              <a:buNone/>
            </a:pPr>
            <a:r>
              <a:rPr lang="en-CA" sz="2000" dirty="0">
                <a:solidFill>
                  <a:srgbClr val="1C384F"/>
                </a:solidFill>
                <a:latin typeface="Calibri"/>
                <a:ea typeface="+mj-ea"/>
                <a:cs typeface="Calibri"/>
              </a:rPr>
              <a:t>After high school, I got an </a:t>
            </a:r>
            <a:r>
              <a:rPr lang="en-CA" sz="2000" b="1" dirty="0">
                <a:solidFill>
                  <a:srgbClr val="1C384F"/>
                </a:solidFill>
                <a:latin typeface="Calibri"/>
                <a:ea typeface="+mj-ea"/>
                <a:cs typeface="Calibri"/>
              </a:rPr>
              <a:t>advanced technical diploma</a:t>
            </a:r>
            <a:r>
              <a:rPr lang="en-CA" sz="2000" dirty="0">
                <a:solidFill>
                  <a:srgbClr val="1C384F"/>
                </a:solidFill>
                <a:latin typeface="Calibri"/>
                <a:ea typeface="+mj-ea"/>
                <a:cs typeface="Calibri"/>
              </a:rPr>
              <a:t> in film production from </a:t>
            </a:r>
            <a:r>
              <a:rPr lang="en-CA" sz="2000" b="1" dirty="0">
                <a:solidFill>
                  <a:srgbClr val="1C384F"/>
                </a:solidFill>
                <a:latin typeface="Calibri"/>
                <a:ea typeface="+mj-ea"/>
                <a:cs typeface="Calibri"/>
              </a:rPr>
              <a:t>Niagara College</a:t>
            </a:r>
            <a:r>
              <a:rPr lang="en-CA" sz="2000" dirty="0">
                <a:solidFill>
                  <a:srgbClr val="1C384F"/>
                </a:solidFill>
                <a:latin typeface="Calibri"/>
                <a:ea typeface="+mj-ea"/>
                <a:cs typeface="Calibri"/>
              </a:rPr>
              <a:t> and worked as a video editor for several years.</a:t>
            </a:r>
          </a:p>
          <a:p>
            <a:pPr marL="0" indent="0">
              <a:buNone/>
            </a:pPr>
            <a:endParaRPr lang="en-CA" sz="1100" dirty="0">
              <a:solidFill>
                <a:srgbClr val="1C384F"/>
              </a:solidFill>
              <a:latin typeface="Calibri"/>
              <a:ea typeface="+mj-ea"/>
              <a:cs typeface="Calibri"/>
            </a:endParaRPr>
          </a:p>
          <a:p>
            <a:pPr marL="0" indent="0">
              <a:buNone/>
            </a:pPr>
            <a:r>
              <a:rPr lang="en-CA" sz="2000" dirty="0">
                <a:solidFill>
                  <a:srgbClr val="1C384F"/>
                </a:solidFill>
                <a:latin typeface="Calibri"/>
                <a:ea typeface="+mj-ea"/>
                <a:cs typeface="Calibri"/>
              </a:rPr>
              <a:t>Still, I always wanted to make my living with words, so I earned an </a:t>
            </a:r>
            <a:r>
              <a:rPr lang="en-CA" sz="2000" b="1" dirty="0">
                <a:solidFill>
                  <a:srgbClr val="1C384F"/>
                </a:solidFill>
                <a:latin typeface="Calibri"/>
                <a:ea typeface="+mj-ea"/>
                <a:cs typeface="Calibri"/>
              </a:rPr>
              <a:t>honours BA</a:t>
            </a:r>
            <a:r>
              <a:rPr lang="en-CA" sz="2000" dirty="0">
                <a:solidFill>
                  <a:srgbClr val="1C384F"/>
                </a:solidFill>
                <a:latin typeface="Calibri"/>
                <a:ea typeface="+mj-ea"/>
                <a:cs typeface="Calibri"/>
              </a:rPr>
              <a:t> in linguistics, writing, and rhetoric, from the </a:t>
            </a:r>
            <a:r>
              <a:rPr lang="en-CA" sz="2000" b="1" dirty="0">
                <a:solidFill>
                  <a:srgbClr val="1C384F"/>
                </a:solidFill>
                <a:latin typeface="Calibri"/>
                <a:ea typeface="+mj-ea"/>
                <a:cs typeface="Calibri"/>
              </a:rPr>
              <a:t>University of Toronto</a:t>
            </a:r>
            <a:r>
              <a:rPr lang="en-CA" sz="2000" dirty="0">
                <a:solidFill>
                  <a:srgbClr val="1C384F"/>
                </a:solidFill>
                <a:latin typeface="Calibri"/>
                <a:ea typeface="+mj-ea"/>
                <a:cs typeface="Calibri"/>
              </a:rPr>
              <a:t>.</a:t>
            </a:r>
            <a:endParaRPr lang="en-CA" dirty="0">
              <a:latin typeface="Calibri"/>
              <a:ea typeface="+mj-ea"/>
              <a:cs typeface="Calibri"/>
            </a:endParaRPr>
          </a:p>
          <a:p>
            <a:pPr marL="0" indent="0">
              <a:buNone/>
            </a:pPr>
            <a:endParaRPr lang="en-CA" sz="2000" dirty="0">
              <a:solidFill>
                <a:srgbClr val="1C384F"/>
              </a:solidFill>
              <a:latin typeface="Calibri"/>
              <a:ea typeface="+mj-ea"/>
              <a:cs typeface="Calibri"/>
            </a:endParaRPr>
          </a:p>
          <a:p>
            <a:pPr marL="0" indent="0">
              <a:buNone/>
            </a:pPr>
            <a:r>
              <a:rPr lang="en-CA" sz="2000" dirty="0">
                <a:solidFill>
                  <a:srgbClr val="1C384F"/>
                </a:solidFill>
                <a:latin typeface="Calibri"/>
                <a:ea typeface="+mj-ea"/>
                <a:cs typeface="Calibri"/>
              </a:rPr>
              <a:t>Talk about </a:t>
            </a:r>
            <a:r>
              <a:rPr lang="en-CA" sz="2000" b="1" dirty="0">
                <a:solidFill>
                  <a:srgbClr val="1C384F"/>
                </a:solidFill>
                <a:latin typeface="Calibri"/>
                <a:ea typeface="+mj-ea"/>
                <a:cs typeface="Calibri"/>
              </a:rPr>
              <a:t>tuition fees</a:t>
            </a:r>
            <a:r>
              <a:rPr lang="en-CA" sz="2000" dirty="0">
                <a:solidFill>
                  <a:srgbClr val="1C384F"/>
                </a:solidFill>
                <a:latin typeface="Calibri"/>
                <a:ea typeface="+mj-ea"/>
                <a:cs typeface="Calibri"/>
              </a:rPr>
              <a:t>!</a:t>
            </a:r>
          </a:p>
        </p:txBody>
      </p:sp>
      <p:pic>
        <p:nvPicPr>
          <p:cNvPr id="3" name="Picture 2" descr="A person wearing glasses&#10;&#10;Description automatically generated with low confidence">
            <a:extLst>
              <a:ext uri="{FF2B5EF4-FFF2-40B4-BE49-F238E27FC236}">
                <a16:creationId xmlns:a16="http://schemas.microsoft.com/office/drawing/2014/main" id="{3459EF45-5ACB-4741-8596-6284B3F30D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9305" y="2254560"/>
            <a:ext cx="2348880" cy="2348880"/>
          </a:xfrm>
          <a:prstGeom prst="rect">
            <a:avLst/>
          </a:prstGeom>
          <a:ln>
            <a:noFill/>
          </a:ln>
          <a:effectLst>
            <a:outerShdw blurRad="292100" dist="139700" dir="2700000" algn="tl" rotWithShape="0">
              <a:srgbClr val="333333">
                <a:alpha val="65000"/>
              </a:srgbClr>
            </a:outerShdw>
          </a:effectLst>
        </p:spPr>
      </p:pic>
      <p:pic>
        <p:nvPicPr>
          <p:cNvPr id="2" name="Picture 1" descr="A black and blue logo&#10;&#10;Description automatically generated">
            <a:extLst>
              <a:ext uri="{FF2B5EF4-FFF2-40B4-BE49-F238E27FC236}">
                <a16:creationId xmlns:a16="http://schemas.microsoft.com/office/drawing/2014/main" id="{58A12536-AD89-83A7-FBED-A0D2A4417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4" name="Rectangle 3">
            <a:extLst>
              <a:ext uri="{FF2B5EF4-FFF2-40B4-BE49-F238E27FC236}">
                <a16:creationId xmlns:a16="http://schemas.microsoft.com/office/drawing/2014/main" id="{E5B68F74-34C8-DDBE-DC45-D22C0544976F}"/>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7186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628800"/>
            <a:ext cx="8839200" cy="1325562"/>
          </a:xfrm>
        </p:spPr>
        <p:txBody>
          <a:bodyPr>
            <a:noAutofit/>
          </a:bodyPr>
          <a:lstStyle/>
          <a:p>
            <a:pPr algn="ctr"/>
            <a:r>
              <a:rPr lang="en-CA" sz="7000" dirty="0">
                <a:solidFill>
                  <a:srgbClr val="1C384F"/>
                </a:solidFill>
                <a:latin typeface="Calibri"/>
                <a:cs typeface="Calibri"/>
              </a:rPr>
              <a:t>There’s a</a:t>
            </a:r>
            <a:br>
              <a:rPr lang="en-CA" sz="7000" dirty="0">
                <a:latin typeface="Calibri"/>
              </a:rPr>
            </a:br>
            <a:r>
              <a:rPr lang="en-CA" sz="7000" dirty="0">
                <a:solidFill>
                  <a:srgbClr val="1C384F"/>
                </a:solidFill>
                <a:latin typeface="Calibri"/>
                <a:cs typeface="Calibri"/>
              </a:rPr>
              <a:t>scholarship</a:t>
            </a:r>
            <a:br>
              <a:rPr lang="en-CA" sz="7000" dirty="0">
                <a:latin typeface="Calibri"/>
              </a:rPr>
            </a:br>
            <a:r>
              <a:rPr lang="en-CA" sz="7000" dirty="0">
                <a:solidFill>
                  <a:srgbClr val="1C384F"/>
                </a:solidFill>
                <a:latin typeface="Calibri"/>
                <a:cs typeface="Calibri"/>
              </a:rPr>
              <a:t>for </a:t>
            </a:r>
            <a:r>
              <a:rPr lang="en-CA" sz="7000" dirty="0">
                <a:solidFill>
                  <a:srgbClr val="FFC000"/>
                </a:solidFill>
                <a:latin typeface="Calibri"/>
                <a:cs typeface="Calibri"/>
              </a:rPr>
              <a:t>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2" name="Picture 1" descr="A black and blue logo&#10;&#10;Description automatically generated">
            <a:extLst>
              <a:ext uri="{FF2B5EF4-FFF2-40B4-BE49-F238E27FC236}">
                <a16:creationId xmlns:a16="http://schemas.microsoft.com/office/drawing/2014/main" id="{00BB303D-2EC2-00FE-B040-178B0B462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5" name="Rectangle 4">
            <a:extLst>
              <a:ext uri="{FF2B5EF4-FFF2-40B4-BE49-F238E27FC236}">
                <a16:creationId xmlns:a16="http://schemas.microsoft.com/office/drawing/2014/main" id="{2EFBC0D5-722F-4F24-A547-9E0D07BD5D4B}"/>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326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479213"/>
            <a:ext cx="7886700" cy="1325562"/>
          </a:xfrm>
        </p:spPr>
        <p:txBody>
          <a:bodyPr>
            <a:noAutofit/>
          </a:bodyPr>
          <a:lstStyle/>
          <a:p>
            <a:pPr algn="ctr"/>
            <a:r>
              <a:rPr lang="en-CA" sz="6000" dirty="0">
                <a:solidFill>
                  <a:srgbClr val="FFC000"/>
                </a:solidFill>
                <a:latin typeface="Calibri"/>
                <a:cs typeface="Calibri"/>
              </a:rPr>
              <a:t>Featured scholarships</a:t>
            </a:r>
            <a:endParaRPr lang="en-CA" sz="6000" dirty="0">
              <a:solidFill>
                <a:srgbClr val="1C384F"/>
              </a:solidFill>
              <a:latin typeface="Calibri"/>
              <a:cs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sp>
        <p:nvSpPr>
          <p:cNvPr id="2" name="Content Placeholder 2">
            <a:extLst>
              <a:ext uri="{FF2B5EF4-FFF2-40B4-BE49-F238E27FC236}">
                <a16:creationId xmlns:a16="http://schemas.microsoft.com/office/drawing/2014/main" id="{70BE05D5-F4DC-B836-3AF8-A21622514D5D}"/>
              </a:ext>
            </a:extLst>
          </p:cNvPr>
          <p:cNvSpPr>
            <a:spLocks noGrp="1"/>
          </p:cNvSpPr>
          <p:nvPr>
            <p:ph idx="1"/>
          </p:nvPr>
        </p:nvSpPr>
        <p:spPr>
          <a:xfrm>
            <a:off x="323528" y="2636912"/>
            <a:ext cx="8496944" cy="4539883"/>
          </a:xfrm>
        </p:spPr>
        <p:txBody>
          <a:bodyPr vert="horz" lIns="91440" tIns="45720" rIns="91440" bIns="45720" rtlCol="0" anchor="t">
            <a:noAutofit/>
          </a:bodyPr>
          <a:lstStyle/>
          <a:p>
            <a:pPr marL="0" indent="0" algn="ctr">
              <a:buNone/>
            </a:pPr>
            <a:r>
              <a:rPr lang="en-US" sz="2200" dirty="0">
                <a:cs typeface="Calibri"/>
              </a:rPr>
              <a:t>Fastest way to find new awards.</a:t>
            </a:r>
          </a:p>
          <a:p>
            <a:pPr marL="0" indent="0" algn="ctr">
              <a:buNone/>
            </a:pPr>
            <a:r>
              <a:rPr lang="en-US" sz="2200" dirty="0">
                <a:cs typeface="Calibri"/>
              </a:rPr>
              <a:t>Often open to a wide range of students, and may include things like surveys and diary opportunities — not standard scholarships, but ways for students to earn some extra cash.</a:t>
            </a:r>
          </a:p>
          <a:p>
            <a:pPr marL="0" indent="0" algn="ctr">
              <a:buNone/>
            </a:pPr>
            <a:endParaRPr lang="en-US" sz="2200" dirty="0">
              <a:cs typeface="Calibri"/>
            </a:endParaRPr>
          </a:p>
          <a:p>
            <a:pPr marL="0" indent="0" algn="ctr">
              <a:buNone/>
            </a:pPr>
            <a:r>
              <a:rPr lang="en-US" sz="2200" dirty="0">
                <a:cs typeface="Calibri"/>
              </a:rPr>
              <a:t>New featured scholarships get posted often!</a:t>
            </a:r>
          </a:p>
          <a:p>
            <a:pPr marL="0" indent="0" algn="ctr">
              <a:buNone/>
            </a:pPr>
            <a:endParaRPr lang="en-US" sz="2200" dirty="0">
              <a:cs typeface="Calibri"/>
            </a:endParaRPr>
          </a:p>
          <a:p>
            <a:pPr marL="0" indent="0" algn="ctr">
              <a:buNone/>
            </a:pPr>
            <a:r>
              <a:rPr lang="en-CA" sz="2200" dirty="0">
                <a:cs typeface="Calibri"/>
                <a:hlinkClick r:id="rId3"/>
              </a:rPr>
              <a:t>https://www.scholarshipscanada.com/Scholarships/FeaturedScholarships.aspx</a:t>
            </a:r>
            <a:endParaRPr lang="en-CA" sz="2200" dirty="0">
              <a:cs typeface="Calibri"/>
            </a:endParaRPr>
          </a:p>
        </p:txBody>
      </p:sp>
      <p:pic>
        <p:nvPicPr>
          <p:cNvPr id="5" name="Picture 4" descr="A black and blue logo&#10;&#10;Description automatically generated">
            <a:extLst>
              <a:ext uri="{FF2B5EF4-FFF2-40B4-BE49-F238E27FC236}">
                <a16:creationId xmlns:a16="http://schemas.microsoft.com/office/drawing/2014/main" id="{1E557C65-EEC1-1837-D31D-B306002A3B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5A1DB359-3D83-D446-B46B-0737E27A3443}"/>
              </a:ext>
            </a:extLst>
          </p:cNvPr>
          <p:cNvSpPr/>
          <p:nvPr/>
        </p:nvSpPr>
        <p:spPr>
          <a:xfrm>
            <a:off x="-252536" y="6209688"/>
            <a:ext cx="12601400" cy="1611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52135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621" y="1009953"/>
            <a:ext cx="7776864" cy="4647426"/>
          </a:xfrm>
          <a:prstGeom prst="rect">
            <a:avLst/>
          </a:prstGeom>
        </p:spPr>
        <p:txBody>
          <a:bodyPr wrap="square" lIns="91440" tIns="45720" rIns="91440" bIns="45720" anchor="t">
            <a:spAutoFit/>
          </a:bodyPr>
          <a:lstStyle/>
          <a:p>
            <a:r>
              <a:rPr lang="en-CA" sz="4000" dirty="0">
                <a:solidFill>
                  <a:srgbClr val="FFC000"/>
                </a:solidFill>
                <a:latin typeface="Calibri"/>
                <a:ea typeface="+mj-ea"/>
                <a:cs typeface="Calibri"/>
              </a:rPr>
              <a:t>Where to Start?</a:t>
            </a:r>
          </a:p>
          <a:p>
            <a:endParaRPr lang="en-CA" sz="2000" dirty="0">
              <a:solidFill>
                <a:srgbClr val="000000"/>
              </a:solidFill>
              <a:latin typeface="Calibri"/>
              <a:cs typeface="Calibri"/>
            </a:endParaRPr>
          </a:p>
          <a:p>
            <a:r>
              <a:rPr lang="en-CA" sz="2200" dirty="0">
                <a:solidFill>
                  <a:srgbClr val="1C384F"/>
                </a:solidFill>
                <a:latin typeface="Calibri"/>
                <a:cs typeface="Calibri"/>
              </a:rPr>
              <a:t>Before you begin your search for scholarships, take some time to think about these factors:</a:t>
            </a:r>
            <a:endParaRPr lang="en-CA" sz="1200">
              <a:solidFill>
                <a:srgbClr val="000000"/>
              </a:solidFill>
              <a:latin typeface="Calibri"/>
              <a:cs typeface="Calibri"/>
            </a:endParaRPr>
          </a:p>
          <a:p>
            <a:pPr marL="285750" indent="-285750">
              <a:spcBef>
                <a:spcPts val="1800"/>
              </a:spcBef>
              <a:buFont typeface="Wingdings" panose="05000000000000000000" pitchFamily="2" charset="2"/>
              <a:buChar char="§"/>
            </a:pPr>
            <a:r>
              <a:rPr lang="en-CA" sz="2200" b="1" dirty="0">
                <a:solidFill>
                  <a:srgbClr val="1C384F"/>
                </a:solidFill>
                <a:latin typeface="Calibri"/>
                <a:cs typeface="Calibri"/>
              </a:rPr>
              <a:t>Field of Study </a:t>
            </a:r>
            <a:r>
              <a:rPr lang="en-CA" sz="2200" dirty="0">
                <a:solidFill>
                  <a:srgbClr val="1C384F"/>
                </a:solidFill>
                <a:latin typeface="Calibri"/>
                <a:cs typeface="Calibri"/>
              </a:rPr>
              <a:t>(the program you’re interested or currently in)</a:t>
            </a:r>
            <a:endParaRPr lang="en-CA" sz="2200" b="1">
              <a:solidFill>
                <a:srgbClr val="1C384F"/>
              </a:solidFill>
              <a:latin typeface="Calibri"/>
              <a:cs typeface="Calibri"/>
            </a:endParaRPr>
          </a:p>
          <a:p>
            <a:pPr marL="285750" indent="-285750">
              <a:spcBef>
                <a:spcPts val="1800"/>
              </a:spcBef>
              <a:buFont typeface="Wingdings" panose="05000000000000000000" pitchFamily="2" charset="2"/>
              <a:buChar char="§"/>
            </a:pPr>
            <a:r>
              <a:rPr lang="en-CA" sz="2200" b="1" dirty="0">
                <a:solidFill>
                  <a:srgbClr val="1C384F"/>
                </a:solidFill>
                <a:latin typeface="Calibri"/>
                <a:cs typeface="Calibri"/>
              </a:rPr>
              <a:t>Year of Study </a:t>
            </a:r>
            <a:r>
              <a:rPr lang="en-CA" sz="2200" dirty="0">
                <a:solidFill>
                  <a:srgbClr val="1C384F"/>
                </a:solidFill>
                <a:latin typeface="Calibri"/>
                <a:cs typeface="Calibri"/>
              </a:rPr>
              <a:t>(entrance, first, second, third, fourth, final year, graduate)</a:t>
            </a:r>
          </a:p>
          <a:p>
            <a:pPr marL="285750" indent="-285750">
              <a:spcBef>
                <a:spcPts val="1800"/>
              </a:spcBef>
              <a:buFont typeface="Wingdings" panose="05000000000000000000" pitchFamily="2" charset="2"/>
              <a:buChar char="§"/>
            </a:pPr>
            <a:r>
              <a:rPr lang="en-CA" sz="2200" b="1" dirty="0">
                <a:solidFill>
                  <a:srgbClr val="1C384F"/>
                </a:solidFill>
                <a:latin typeface="Calibri"/>
                <a:cs typeface="Calibri"/>
              </a:rPr>
              <a:t>Activities</a:t>
            </a:r>
            <a:r>
              <a:rPr lang="en-CA" sz="2200" dirty="0">
                <a:solidFill>
                  <a:srgbClr val="1C384F"/>
                </a:solidFill>
                <a:latin typeface="Calibri"/>
                <a:cs typeface="Calibri"/>
              </a:rPr>
              <a:t> (sports, religious, academics, leadership, community involvement, volunteer experience, etc.)</a:t>
            </a:r>
          </a:p>
          <a:p>
            <a:pPr marL="285750" indent="-285750">
              <a:spcBef>
                <a:spcPts val="1800"/>
              </a:spcBef>
              <a:buFont typeface="Wingdings" panose="05000000000000000000" pitchFamily="2" charset="2"/>
              <a:buChar char="§"/>
            </a:pPr>
            <a:r>
              <a:rPr lang="en-CA" sz="2200" b="1" dirty="0">
                <a:solidFill>
                  <a:srgbClr val="1C384F"/>
                </a:solidFill>
                <a:latin typeface="Calibri"/>
                <a:cs typeface="Calibri"/>
              </a:rPr>
              <a:t>Academic Average </a:t>
            </a:r>
            <a:r>
              <a:rPr lang="en-CA" sz="2200" dirty="0">
                <a:solidFill>
                  <a:srgbClr val="1C384F"/>
                </a:solidFill>
                <a:latin typeface="Calibri"/>
                <a:cs typeface="Calibri"/>
              </a:rPr>
              <a:t>(your most recent grades)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4" name="Picture 3" descr="A black and blue logo&#10;&#10;Description automatically generated">
            <a:extLst>
              <a:ext uri="{FF2B5EF4-FFF2-40B4-BE49-F238E27FC236}">
                <a16:creationId xmlns:a16="http://schemas.microsoft.com/office/drawing/2014/main" id="{F60A89C2-76C7-9ABB-1033-347186E08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5" name="Rectangle 4">
            <a:extLst>
              <a:ext uri="{FF2B5EF4-FFF2-40B4-BE49-F238E27FC236}">
                <a16:creationId xmlns:a16="http://schemas.microsoft.com/office/drawing/2014/main" id="{F5F2B9CB-4966-678F-50C9-219AFF8E53AE}"/>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640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1B3660-BD2B-4AFE-9356-D2926A802394}"/>
              </a:ext>
            </a:extLst>
          </p:cNvPr>
          <p:cNvSpPr/>
          <p:nvPr/>
        </p:nvSpPr>
        <p:spPr>
          <a:xfrm>
            <a:off x="687621" y="948491"/>
            <a:ext cx="7776864" cy="5216813"/>
          </a:xfrm>
          <a:prstGeom prst="rect">
            <a:avLst/>
          </a:prstGeom>
        </p:spPr>
        <p:txBody>
          <a:bodyPr wrap="square" lIns="91440" tIns="45720" rIns="91440" bIns="45720" anchor="t">
            <a:spAutoFit/>
          </a:bodyPr>
          <a:lstStyle/>
          <a:p>
            <a:r>
              <a:rPr lang="en-CA" sz="4000" dirty="0">
                <a:solidFill>
                  <a:srgbClr val="FFC000"/>
                </a:solidFill>
                <a:latin typeface="Calibri"/>
                <a:ea typeface="+mj-ea"/>
                <a:cs typeface="Calibri"/>
              </a:rPr>
              <a:t>Where to Start?</a:t>
            </a:r>
          </a:p>
          <a:p>
            <a:endParaRPr lang="en-CA" sz="2000" dirty="0">
              <a:solidFill>
                <a:srgbClr val="000000"/>
              </a:solidFill>
              <a:latin typeface="Calibri"/>
              <a:cs typeface="Calibri"/>
            </a:endParaRPr>
          </a:p>
          <a:p>
            <a:r>
              <a:rPr lang="en-CA" sz="2200" dirty="0">
                <a:solidFill>
                  <a:srgbClr val="1C384F"/>
                </a:solidFill>
                <a:latin typeface="Calibri"/>
                <a:cs typeface="Calibri"/>
              </a:rPr>
              <a:t>Other factors to consider:</a:t>
            </a:r>
          </a:p>
          <a:p>
            <a:pPr marL="342900" indent="-342900">
              <a:spcBef>
                <a:spcPts val="1800"/>
              </a:spcBef>
              <a:buFont typeface="Wingdings" panose="05000000000000000000" pitchFamily="2" charset="2"/>
              <a:buChar char="§"/>
            </a:pPr>
            <a:r>
              <a:rPr lang="en-CA" sz="2200" b="1" dirty="0">
                <a:solidFill>
                  <a:srgbClr val="1C384F"/>
                </a:solidFill>
                <a:latin typeface="Calibri"/>
                <a:cs typeface="Calibri"/>
              </a:rPr>
              <a:t>Heritage</a:t>
            </a:r>
            <a:r>
              <a:rPr lang="en-CA" sz="2200" dirty="0">
                <a:solidFill>
                  <a:srgbClr val="1C384F"/>
                </a:solidFill>
                <a:latin typeface="Calibri"/>
                <a:cs typeface="Calibri"/>
              </a:rPr>
              <a:t> (Indigenous, Chinese, Polish, etc.)</a:t>
            </a:r>
          </a:p>
          <a:p>
            <a:pPr marL="342900" indent="-342900">
              <a:spcBef>
                <a:spcPts val="1800"/>
              </a:spcBef>
              <a:buFont typeface="Wingdings" panose="05000000000000000000" pitchFamily="2" charset="2"/>
              <a:buChar char="§"/>
            </a:pPr>
            <a:r>
              <a:rPr lang="en-CA" sz="2200" b="1" dirty="0">
                <a:solidFill>
                  <a:srgbClr val="1C384F"/>
                </a:solidFill>
                <a:latin typeface="Calibri"/>
                <a:cs typeface="Calibri"/>
              </a:rPr>
              <a:t>Affiliation</a:t>
            </a:r>
            <a:r>
              <a:rPr lang="en-CA" sz="2200" dirty="0">
                <a:solidFill>
                  <a:srgbClr val="1C384F"/>
                </a:solidFill>
                <a:latin typeface="Calibri"/>
                <a:cs typeface="Calibri"/>
              </a:rPr>
              <a:t> (companies, religious groups, unions, and associations, that you or your family are affiliated with)</a:t>
            </a:r>
          </a:p>
          <a:p>
            <a:pPr marL="342900" indent="-342900">
              <a:spcBef>
                <a:spcPts val="1800"/>
              </a:spcBef>
              <a:buFont typeface="Wingdings" panose="05000000000000000000" pitchFamily="2" charset="2"/>
              <a:buChar char="§"/>
            </a:pPr>
            <a:r>
              <a:rPr lang="en-CA" sz="2200" b="1" dirty="0">
                <a:solidFill>
                  <a:srgbClr val="1C384F"/>
                </a:solidFill>
                <a:latin typeface="Calibri"/>
                <a:cs typeface="Calibri"/>
              </a:rPr>
              <a:t>Personal Circumstances </a:t>
            </a:r>
            <a:r>
              <a:rPr lang="en-CA" sz="2200" dirty="0">
                <a:solidFill>
                  <a:srgbClr val="1C384F"/>
                </a:solidFill>
                <a:latin typeface="Calibri"/>
                <a:cs typeface="Calibri"/>
              </a:rPr>
              <a:t>(amputee, brain injury, foster child, parent, etc.)</a:t>
            </a:r>
          </a:p>
          <a:p>
            <a:pPr marL="342900" indent="-342900">
              <a:spcBef>
                <a:spcPts val="1800"/>
              </a:spcBef>
              <a:buFont typeface="Wingdings" panose="05000000000000000000" pitchFamily="2" charset="2"/>
              <a:buChar char="§"/>
            </a:pPr>
            <a:r>
              <a:rPr lang="en-CA" sz="2200" b="1" dirty="0">
                <a:solidFill>
                  <a:srgbClr val="1C384F"/>
                </a:solidFill>
                <a:latin typeface="Calibri"/>
                <a:cs typeface="Calibri"/>
              </a:rPr>
              <a:t>Financial Need </a:t>
            </a:r>
            <a:r>
              <a:rPr lang="en-CA" sz="2200" dirty="0">
                <a:solidFill>
                  <a:srgbClr val="1C384F"/>
                </a:solidFill>
                <a:latin typeface="Calibri"/>
                <a:cs typeface="Calibri"/>
              </a:rPr>
              <a:t>(pertains to your income; check with the scholarship administrator for more details)</a:t>
            </a:r>
          </a:p>
          <a:p>
            <a:pPr marL="342900" indent="-342900">
              <a:spcBef>
                <a:spcPts val="1800"/>
              </a:spcBef>
              <a:buFont typeface="Wingdings" panose="05000000000000000000" pitchFamily="2" charset="2"/>
              <a:buChar char="§"/>
            </a:pPr>
            <a:r>
              <a:rPr lang="en-CA" sz="2200" b="1" dirty="0">
                <a:solidFill>
                  <a:srgbClr val="1C384F"/>
                </a:solidFill>
                <a:latin typeface="Calibri"/>
                <a:cs typeface="Calibri"/>
              </a:rPr>
              <a:t>Location</a:t>
            </a:r>
            <a:r>
              <a:rPr lang="en-CA" sz="2200" dirty="0">
                <a:solidFill>
                  <a:srgbClr val="1C384F"/>
                </a:solidFill>
                <a:latin typeface="Calibri"/>
                <a:cs typeface="Calibri"/>
              </a:rPr>
              <a:t> (where you live and go to school)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sp>
        <p:nvSpPr>
          <p:cNvPr id="5" name="Rectangle 4">
            <a:extLst>
              <a:ext uri="{FF2B5EF4-FFF2-40B4-BE49-F238E27FC236}">
                <a16:creationId xmlns:a16="http://schemas.microsoft.com/office/drawing/2014/main" id="{97968887-B7C0-D7E8-A473-29344C15A6BF}"/>
              </a:ext>
            </a:extLst>
          </p:cNvPr>
          <p:cNvSpPr/>
          <p:nvPr/>
        </p:nvSpPr>
        <p:spPr>
          <a:xfrm>
            <a:off x="-252536" y="6209688"/>
            <a:ext cx="12601400" cy="1611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black and blue logo&#10;&#10;Description automatically generated">
            <a:extLst>
              <a:ext uri="{FF2B5EF4-FFF2-40B4-BE49-F238E27FC236}">
                <a16:creationId xmlns:a16="http://schemas.microsoft.com/office/drawing/2014/main" id="{A0373B6D-0772-B984-FBAE-0E668B03B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Tree>
    <p:extLst>
      <p:ext uri="{BB962C8B-B14F-4D97-AF65-F5344CB8AC3E}">
        <p14:creationId xmlns:p14="http://schemas.microsoft.com/office/powerpoint/2010/main" val="326609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1214" y="1556792"/>
            <a:ext cx="7886700" cy="1325562"/>
          </a:xfrm>
        </p:spPr>
        <p:txBody>
          <a:bodyPr>
            <a:noAutofit/>
          </a:bodyPr>
          <a:lstStyle/>
          <a:p>
            <a:pPr algn="ctr"/>
            <a:r>
              <a:rPr lang="en-CA" sz="7000" dirty="0">
                <a:solidFill>
                  <a:srgbClr val="FFC000"/>
                </a:solidFill>
                <a:latin typeface="Calibri"/>
                <a:cs typeface="Calibri"/>
              </a:rPr>
              <a:t>It’s easy.</a:t>
            </a:r>
            <a:br>
              <a:rPr lang="en-CA" sz="7000" dirty="0">
                <a:latin typeface="Calibri"/>
              </a:rPr>
            </a:br>
            <a:endParaRPr lang="en-CA" sz="7000" dirty="0">
              <a:solidFill>
                <a:srgbClr val="FFC000"/>
              </a:solidFill>
              <a:latin typeface="Calibri"/>
              <a:cs typeface="Calibri"/>
            </a:endParaRPr>
          </a:p>
        </p:txBody>
      </p:sp>
      <p:pic>
        <p:nvPicPr>
          <p:cNvPr id="3" name="Picture 2"/>
          <p:cNvPicPr>
            <a:picLocks noChangeAspect="1"/>
          </p:cNvPicPr>
          <p:nvPr/>
        </p:nvPicPr>
        <p:blipFill>
          <a:blip r:embed="rId2"/>
          <a:stretch>
            <a:fillRect/>
          </a:stretch>
        </p:blipFill>
        <p:spPr>
          <a:xfrm>
            <a:off x="1979712" y="3484773"/>
            <a:ext cx="5349704" cy="16460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2" name="Picture 1" descr="A black and blue logo&#10;&#10;Description automatically generated">
            <a:extLst>
              <a:ext uri="{FF2B5EF4-FFF2-40B4-BE49-F238E27FC236}">
                <a16:creationId xmlns:a16="http://schemas.microsoft.com/office/drawing/2014/main" id="{A83E5170-2D2D-92E6-14C3-8698522274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9BAFFADE-59ED-C1AA-8E4E-0D9A3DC699C8}"/>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694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08720"/>
            <a:ext cx="7632848" cy="935315"/>
          </a:xfrm>
        </p:spPr>
        <p:txBody>
          <a:bodyPr>
            <a:noAutofit/>
          </a:bodyPr>
          <a:lstStyle/>
          <a:p>
            <a:r>
              <a:rPr lang="en-CA" sz="4000" dirty="0">
                <a:solidFill>
                  <a:srgbClr val="1C384F"/>
                </a:solidFill>
                <a:latin typeface="Calibri"/>
                <a:cs typeface="Calibri"/>
              </a:rPr>
              <a:t>Manage your </a:t>
            </a:r>
            <a:r>
              <a:rPr lang="en-CA" sz="4000" dirty="0">
                <a:solidFill>
                  <a:srgbClr val="FFC000"/>
                </a:solidFill>
                <a:latin typeface="Calibri"/>
                <a:cs typeface="Calibri"/>
              </a:rPr>
              <a:t>Subscriptions</a:t>
            </a:r>
          </a:p>
        </p:txBody>
      </p:sp>
      <p:pic>
        <p:nvPicPr>
          <p:cNvPr id="3" name="Picture 2"/>
          <p:cNvPicPr>
            <a:picLocks noChangeAspect="1"/>
          </p:cNvPicPr>
          <p:nvPr/>
        </p:nvPicPr>
        <p:blipFill>
          <a:blip r:embed="rId2"/>
          <a:stretch>
            <a:fillRect/>
          </a:stretch>
        </p:blipFill>
        <p:spPr>
          <a:xfrm>
            <a:off x="3995936" y="1844035"/>
            <a:ext cx="2604815" cy="4110953"/>
          </a:xfrm>
          <a:prstGeom prst="rect">
            <a:avLst/>
          </a:prstGeom>
          <a:ln>
            <a:noFill/>
          </a:ln>
          <a:effectLst>
            <a:outerShdw blurRad="190500" algn="tl" rotWithShape="0">
              <a:srgbClr val="000000">
                <a:alpha val="70000"/>
              </a:srgbClr>
            </a:outerShdw>
          </a:effectLst>
        </p:spPr>
        <p:style>
          <a:lnRef idx="3">
            <a:schemeClr val="lt1"/>
          </a:lnRef>
          <a:fillRef idx="1">
            <a:schemeClr val="accent1"/>
          </a:fillRef>
          <a:effectRef idx="1">
            <a:schemeClr val="accent1"/>
          </a:effectRef>
          <a:fontRef idx="minor">
            <a:schemeClr val="lt1"/>
          </a:fontRef>
        </p:style>
      </p:pic>
      <p:pic>
        <p:nvPicPr>
          <p:cNvPr id="5" name="Picture 4">
            <a:extLst>
              <a:ext uri="{FF2B5EF4-FFF2-40B4-BE49-F238E27FC236}">
                <a16:creationId xmlns:a16="http://schemas.microsoft.com/office/drawing/2014/main" id="{5133F5F6-65EF-446A-AAF9-C54D2E7A4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326396"/>
            <a:ext cx="3171349" cy="371779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398782" y="1851895"/>
            <a:ext cx="3304066" cy="4110792"/>
          </a:xfrm>
          <a:prstGeom prst="rect">
            <a:avLst/>
          </a:prstGeom>
          <a:effectLst>
            <a:outerShdw blurRad="190500" algn="ctr" rotWithShape="0">
              <a:srgbClr val="000000">
                <a:alpha val="70000"/>
              </a:srgbClr>
            </a:outerShdw>
          </a:effectLst>
        </p:spPr>
      </p:pic>
      <p:sp>
        <p:nvSpPr>
          <p:cNvPr id="7" name="TextBox 6"/>
          <p:cNvSpPr txBox="1"/>
          <p:nvPr/>
        </p:nvSpPr>
        <p:spPr>
          <a:xfrm>
            <a:off x="2591919" y="3571108"/>
            <a:ext cx="3348372" cy="1200329"/>
          </a:xfrm>
          <a:prstGeom prst="rect">
            <a:avLst/>
          </a:prstGeom>
          <a:solidFill>
            <a:srgbClr val="FF0000"/>
          </a:solidFill>
        </p:spPr>
        <p:txBody>
          <a:bodyPr wrap="square" lIns="91440" tIns="45720" rIns="91440" bIns="45720" rtlCol="0" anchor="t">
            <a:spAutoFit/>
          </a:bodyPr>
          <a:lstStyle/>
          <a:p>
            <a:pPr algn="ctr"/>
            <a:r>
              <a:rPr lang="en-CA" sz="2400" b="1" dirty="0"/>
              <a:t>Don’t forget to subscribe to receive scholarship deadline alerts! </a:t>
            </a:r>
            <a:endParaRPr lang="en-CA" sz="2400" b="1" dirty="0">
              <a:cs typeface="Calibri"/>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sp>
        <p:nvSpPr>
          <p:cNvPr id="9" name="Rectangle 8">
            <a:extLst>
              <a:ext uri="{FF2B5EF4-FFF2-40B4-BE49-F238E27FC236}">
                <a16:creationId xmlns:a16="http://schemas.microsoft.com/office/drawing/2014/main" id="{96ED75BC-1130-2827-A6A6-82F350FA7BA4}"/>
              </a:ext>
            </a:extLst>
          </p:cNvPr>
          <p:cNvSpPr/>
          <p:nvPr/>
        </p:nvSpPr>
        <p:spPr>
          <a:xfrm>
            <a:off x="-252536" y="6209688"/>
            <a:ext cx="12601400" cy="1611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black and blue logo&#10;&#10;Description automatically generated">
            <a:extLst>
              <a:ext uri="{FF2B5EF4-FFF2-40B4-BE49-F238E27FC236}">
                <a16:creationId xmlns:a16="http://schemas.microsoft.com/office/drawing/2014/main" id="{DE59451B-E1D8-B0C3-14A3-DF0E349B4A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Tree>
    <p:extLst>
      <p:ext uri="{BB962C8B-B14F-4D97-AF65-F5344CB8AC3E}">
        <p14:creationId xmlns:p14="http://schemas.microsoft.com/office/powerpoint/2010/main" val="204460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45818" y="2204864"/>
            <a:ext cx="8452364" cy="4209331"/>
          </a:xfrm>
          <a:prstGeom prst="rect">
            <a:avLst/>
          </a:prstGeom>
        </p:spPr>
        <p:txBody>
          <a:bodyPr lIns="91440" tIns="45720" rIns="91440" bIns="45720" anchor="t">
            <a:noAutofit/>
          </a:bodyPr>
          <a:lstStyle/>
          <a:p>
            <a:pPr marL="0" indent="0">
              <a:spcBef>
                <a:spcPts val="3600"/>
              </a:spcBef>
              <a:buNone/>
            </a:pPr>
            <a:r>
              <a:rPr lang="en-CA" sz="2400" b="1" dirty="0">
                <a:solidFill>
                  <a:srgbClr val="294459"/>
                </a:solidFill>
                <a:latin typeface="Calibri"/>
                <a:cs typeface="Calibri"/>
              </a:rPr>
              <a:t>Get motivated: </a:t>
            </a:r>
            <a:r>
              <a:rPr lang="en-CA" sz="2400" dirty="0">
                <a:solidFill>
                  <a:srgbClr val="294459"/>
                </a:solidFill>
                <a:latin typeface="Calibri"/>
                <a:cs typeface="Calibri"/>
              </a:rPr>
              <a:t>You have to be willing to put in the time! </a:t>
            </a:r>
          </a:p>
          <a:p>
            <a:pPr marL="0" indent="0">
              <a:spcBef>
                <a:spcPts val="3600"/>
              </a:spcBef>
              <a:buNone/>
            </a:pPr>
            <a:r>
              <a:rPr lang="en-CA" sz="2400" b="1" dirty="0">
                <a:solidFill>
                  <a:srgbClr val="294459"/>
                </a:solidFill>
                <a:latin typeface="Calibri"/>
                <a:cs typeface="Calibri"/>
              </a:rPr>
              <a:t>Invest your time: </a:t>
            </a:r>
            <a:r>
              <a:rPr lang="en-CA" sz="2400" dirty="0">
                <a:solidFill>
                  <a:srgbClr val="294459"/>
                </a:solidFill>
                <a:latin typeface="Calibri"/>
                <a:cs typeface="Calibri"/>
              </a:rPr>
              <a:t>Try to dedicate a few hours per week</a:t>
            </a:r>
          </a:p>
          <a:p>
            <a:pPr marL="0" indent="0">
              <a:spcBef>
                <a:spcPts val="3600"/>
              </a:spcBef>
              <a:buNone/>
            </a:pPr>
            <a:r>
              <a:rPr lang="en-CA" sz="2400" b="1" dirty="0">
                <a:solidFill>
                  <a:srgbClr val="294459"/>
                </a:solidFill>
                <a:latin typeface="Calibri"/>
                <a:cs typeface="Calibri"/>
              </a:rPr>
              <a:t>ScholarshipsCanada is your BFF: </a:t>
            </a:r>
            <a:r>
              <a:rPr lang="en-CA" sz="2400" dirty="0">
                <a:solidFill>
                  <a:srgbClr val="294459"/>
                </a:solidFill>
                <a:latin typeface="Calibri"/>
                <a:cs typeface="Calibri"/>
              </a:rPr>
              <a:t>Keep your profile updated and sign up for scholarship deadline alerts</a:t>
            </a:r>
          </a:p>
          <a:p>
            <a:pPr marL="0" indent="0">
              <a:spcBef>
                <a:spcPts val="3600"/>
              </a:spcBef>
              <a:buNone/>
            </a:pPr>
            <a:r>
              <a:rPr lang="en-CA" sz="2400" b="1" dirty="0">
                <a:solidFill>
                  <a:srgbClr val="294459"/>
                </a:solidFill>
                <a:latin typeface="Calibri"/>
                <a:cs typeface="Calibri"/>
              </a:rPr>
              <a:t>Understand the requirements: </a:t>
            </a:r>
            <a:r>
              <a:rPr lang="en-CA" sz="2400" dirty="0">
                <a:solidFill>
                  <a:srgbClr val="294459"/>
                </a:solidFill>
                <a:latin typeface="Calibri"/>
                <a:cs typeface="Calibri"/>
              </a:rPr>
              <a:t>Don’t apply for awards you’re not eligible for. Have questions? Contact the award administrator</a:t>
            </a:r>
          </a:p>
          <a:p>
            <a:pPr marL="0" indent="0">
              <a:buNone/>
            </a:pPr>
            <a:endParaRPr lang="en-CA" sz="2400" dirty="0"/>
          </a:p>
          <a:p>
            <a:endParaRPr lang="en-CA" sz="2400" dirty="0"/>
          </a:p>
        </p:txBody>
      </p:sp>
      <p:sp>
        <p:nvSpPr>
          <p:cNvPr id="12" name="Rectangle 11">
            <a:extLst>
              <a:ext uri="{FF2B5EF4-FFF2-40B4-BE49-F238E27FC236}">
                <a16:creationId xmlns:a16="http://schemas.microsoft.com/office/drawing/2014/main" id="{20C077A1-6913-4846-854F-EDF473DAD282}"/>
              </a:ext>
            </a:extLst>
          </p:cNvPr>
          <p:cNvSpPr/>
          <p:nvPr/>
        </p:nvSpPr>
        <p:spPr>
          <a:xfrm>
            <a:off x="395536" y="1064276"/>
            <a:ext cx="8568952" cy="707886"/>
          </a:xfrm>
          <a:prstGeom prst="rect">
            <a:avLst/>
          </a:prstGeom>
        </p:spPr>
        <p:txBody>
          <a:bodyPr wrap="square" lIns="91440" tIns="45720" rIns="91440" bIns="45720" anchor="t">
            <a:spAutoFit/>
          </a:bodyPr>
          <a:lstStyle/>
          <a:p>
            <a:r>
              <a:rPr lang="en-CA" sz="4000" dirty="0">
                <a:solidFill>
                  <a:srgbClr val="1C384F"/>
                </a:solidFill>
                <a:latin typeface="Calibri"/>
                <a:cs typeface="Calibri"/>
              </a:rPr>
              <a:t>Finding Scholarships: </a:t>
            </a:r>
            <a:r>
              <a:rPr lang="en-CA" sz="4000" dirty="0">
                <a:solidFill>
                  <a:srgbClr val="FFC000"/>
                </a:solidFill>
                <a:latin typeface="Calibri"/>
                <a:cs typeface="Calibri"/>
              </a:rPr>
              <a:t>General Tips</a:t>
            </a:r>
            <a:endParaRPr lang="en-CA" sz="4000">
              <a:latin typeface="Calibri"/>
              <a:cs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2" name="Picture 1" descr="A black and blue logo&#10;&#10;Description automatically generated">
            <a:extLst>
              <a:ext uri="{FF2B5EF4-FFF2-40B4-BE49-F238E27FC236}">
                <a16:creationId xmlns:a16="http://schemas.microsoft.com/office/drawing/2014/main" id="{748E730B-76B1-2964-66FF-DFB7C83B12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3" name="Rectangle 2">
            <a:extLst>
              <a:ext uri="{FF2B5EF4-FFF2-40B4-BE49-F238E27FC236}">
                <a16:creationId xmlns:a16="http://schemas.microsoft.com/office/drawing/2014/main" id="{B1D15B7E-0150-B0E6-8966-A043398E690C}"/>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3505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077A1-6913-4846-854F-EDF473DAD282}"/>
              </a:ext>
            </a:extLst>
          </p:cNvPr>
          <p:cNvSpPr/>
          <p:nvPr/>
        </p:nvSpPr>
        <p:spPr>
          <a:xfrm>
            <a:off x="395536" y="1064276"/>
            <a:ext cx="8568952" cy="707886"/>
          </a:xfrm>
          <a:prstGeom prst="rect">
            <a:avLst/>
          </a:prstGeom>
        </p:spPr>
        <p:txBody>
          <a:bodyPr wrap="square" lIns="91440" tIns="45720" rIns="91440" bIns="45720" anchor="t">
            <a:spAutoFit/>
          </a:bodyPr>
          <a:lstStyle/>
          <a:p>
            <a:r>
              <a:rPr lang="en-CA" sz="4000" dirty="0">
                <a:solidFill>
                  <a:srgbClr val="1C384F"/>
                </a:solidFill>
                <a:latin typeface="Calibri"/>
                <a:cs typeface="Calibri"/>
              </a:rPr>
              <a:t>Finding Scholarships: </a:t>
            </a:r>
            <a:r>
              <a:rPr lang="en-CA" sz="4000" dirty="0">
                <a:solidFill>
                  <a:srgbClr val="FFC000"/>
                </a:solidFill>
                <a:latin typeface="Calibri"/>
                <a:cs typeface="Calibri"/>
              </a:rPr>
              <a:t>General Tips</a:t>
            </a:r>
            <a:endParaRPr lang="en-CA" sz="4000">
              <a:latin typeface="Calibri"/>
              <a:cs typeface="Calibri"/>
            </a:endParaRPr>
          </a:p>
        </p:txBody>
      </p:sp>
      <p:sp>
        <p:nvSpPr>
          <p:cNvPr id="5" name="Rectangle 4">
            <a:extLst>
              <a:ext uri="{FF2B5EF4-FFF2-40B4-BE49-F238E27FC236}">
                <a16:creationId xmlns:a16="http://schemas.microsoft.com/office/drawing/2014/main" id="{BD714A55-D321-42CB-96EA-8147DD77C4C8}"/>
              </a:ext>
            </a:extLst>
          </p:cNvPr>
          <p:cNvSpPr/>
          <p:nvPr/>
        </p:nvSpPr>
        <p:spPr>
          <a:xfrm>
            <a:off x="539552" y="2420888"/>
            <a:ext cx="8280920" cy="2862322"/>
          </a:xfrm>
          <a:prstGeom prst="rect">
            <a:avLst/>
          </a:prstGeom>
        </p:spPr>
        <p:txBody>
          <a:bodyPr wrap="square" lIns="91440" tIns="45720" rIns="91440" bIns="45720" anchor="t">
            <a:spAutoFit/>
          </a:bodyPr>
          <a:lstStyle/>
          <a:p>
            <a:pPr>
              <a:spcBef>
                <a:spcPts val="3600"/>
              </a:spcBef>
            </a:pPr>
            <a:r>
              <a:rPr lang="en-CA" sz="2400" b="1" dirty="0">
                <a:solidFill>
                  <a:srgbClr val="294459"/>
                </a:solidFill>
                <a:latin typeface="Calibri"/>
                <a:cs typeface="Calibri"/>
              </a:rPr>
              <a:t>Apply to the smaller awards: </a:t>
            </a:r>
            <a:r>
              <a:rPr lang="en-CA" sz="2400" dirty="0">
                <a:solidFill>
                  <a:srgbClr val="294459"/>
                </a:solidFill>
                <a:latin typeface="Calibri"/>
                <a:cs typeface="Calibri"/>
              </a:rPr>
              <a:t>There is a lot less competition!</a:t>
            </a:r>
          </a:p>
          <a:p>
            <a:pPr>
              <a:spcBef>
                <a:spcPts val="3600"/>
              </a:spcBef>
            </a:pPr>
            <a:r>
              <a:rPr lang="en-CA" sz="2400" b="1" dirty="0">
                <a:solidFill>
                  <a:srgbClr val="294459"/>
                </a:solidFill>
                <a:latin typeface="Calibri"/>
                <a:cs typeface="Calibri"/>
              </a:rPr>
              <a:t>Be prepared: </a:t>
            </a:r>
            <a:r>
              <a:rPr lang="en-CA" sz="2400" dirty="0">
                <a:solidFill>
                  <a:srgbClr val="294459"/>
                </a:solidFill>
                <a:latin typeface="Calibri"/>
                <a:cs typeface="Calibri"/>
              </a:rPr>
              <a:t>Have reference letters, personal statements, cover letters or resumés on hand</a:t>
            </a:r>
          </a:p>
          <a:p>
            <a:pPr>
              <a:spcBef>
                <a:spcPts val="3600"/>
              </a:spcBef>
            </a:pPr>
            <a:r>
              <a:rPr lang="en-CA" sz="2400" b="1" dirty="0">
                <a:solidFill>
                  <a:srgbClr val="294459"/>
                </a:solidFill>
                <a:latin typeface="Calibri"/>
                <a:cs typeface="Calibri"/>
              </a:rPr>
              <a:t>Don’t give up: </a:t>
            </a:r>
            <a:r>
              <a:rPr lang="en-CA" sz="2400" dirty="0">
                <a:solidFill>
                  <a:srgbClr val="294459"/>
                </a:solidFill>
                <a:latin typeface="Calibri"/>
                <a:cs typeface="Calibri"/>
              </a:rPr>
              <a:t>Don’t be discouraged if you don’t win the first three, five or ten awards that you apply for</a:t>
            </a:r>
            <a:endParaRPr lang="en-US" sz="2400" b="1">
              <a:solidFill>
                <a:srgbClr val="294459"/>
              </a:solidFill>
              <a:latin typeface="Calibri"/>
              <a:cs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2" name="Picture 1" descr="A black and blue logo&#10;&#10;Description automatically generated">
            <a:extLst>
              <a:ext uri="{FF2B5EF4-FFF2-40B4-BE49-F238E27FC236}">
                <a16:creationId xmlns:a16="http://schemas.microsoft.com/office/drawing/2014/main" id="{32CEE26F-8841-50D9-BADE-FAF908565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3" name="Rectangle 2">
            <a:extLst>
              <a:ext uri="{FF2B5EF4-FFF2-40B4-BE49-F238E27FC236}">
                <a16:creationId xmlns:a16="http://schemas.microsoft.com/office/drawing/2014/main" id="{BE55442B-B772-7050-676D-E280E630DEA5}"/>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3697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077A1-6913-4846-854F-EDF473DAD282}"/>
              </a:ext>
            </a:extLst>
          </p:cNvPr>
          <p:cNvSpPr/>
          <p:nvPr/>
        </p:nvSpPr>
        <p:spPr>
          <a:xfrm>
            <a:off x="395536" y="1064276"/>
            <a:ext cx="8568952" cy="707886"/>
          </a:xfrm>
          <a:prstGeom prst="rect">
            <a:avLst/>
          </a:prstGeom>
        </p:spPr>
        <p:txBody>
          <a:bodyPr wrap="square" lIns="91440" tIns="45720" rIns="91440" bIns="45720" anchor="t">
            <a:spAutoFit/>
          </a:bodyPr>
          <a:lstStyle/>
          <a:p>
            <a:r>
              <a:rPr lang="en-CA" sz="4000" dirty="0">
                <a:solidFill>
                  <a:srgbClr val="1C384F"/>
                </a:solidFill>
                <a:latin typeface="Calibri"/>
                <a:cs typeface="Calibri"/>
              </a:rPr>
              <a:t>Boilerplate Documents</a:t>
            </a:r>
            <a:endParaRPr lang="en-CA" sz="4000">
              <a:latin typeface="Calibri"/>
              <a:cs typeface="Calibri"/>
            </a:endParaRPr>
          </a:p>
        </p:txBody>
      </p:sp>
      <p:sp>
        <p:nvSpPr>
          <p:cNvPr id="5" name="Rectangle 4">
            <a:extLst>
              <a:ext uri="{FF2B5EF4-FFF2-40B4-BE49-F238E27FC236}">
                <a16:creationId xmlns:a16="http://schemas.microsoft.com/office/drawing/2014/main" id="{BD714A55-D321-42CB-96EA-8147DD77C4C8}"/>
              </a:ext>
            </a:extLst>
          </p:cNvPr>
          <p:cNvSpPr/>
          <p:nvPr/>
        </p:nvSpPr>
        <p:spPr>
          <a:xfrm>
            <a:off x="539552" y="2055128"/>
            <a:ext cx="8280920" cy="4154984"/>
          </a:xfrm>
          <a:prstGeom prst="rect">
            <a:avLst/>
          </a:prstGeom>
        </p:spPr>
        <p:txBody>
          <a:bodyPr wrap="square" lIns="91440" tIns="45720" rIns="91440" bIns="45720" anchor="t">
            <a:spAutoFit/>
          </a:bodyPr>
          <a:lstStyle/>
          <a:p>
            <a:pPr>
              <a:spcBef>
                <a:spcPts val="3600"/>
              </a:spcBef>
            </a:pPr>
            <a:r>
              <a:rPr lang="en-CA" sz="2400" b="1" dirty="0">
                <a:solidFill>
                  <a:srgbClr val="294459"/>
                </a:solidFill>
                <a:latin typeface="Calibri"/>
                <a:cs typeface="Calibri"/>
              </a:rPr>
              <a:t>Create a boilerplate: </a:t>
            </a:r>
            <a:r>
              <a:rPr lang="en-CA" sz="2400" dirty="0">
                <a:solidFill>
                  <a:srgbClr val="294459"/>
                </a:solidFill>
                <a:latin typeface="Calibri"/>
                <a:cs typeface="Calibri"/>
              </a:rPr>
              <a:t>Basic template for your documents</a:t>
            </a:r>
          </a:p>
          <a:p>
            <a:pPr marL="342900" indent="-342900">
              <a:spcBef>
                <a:spcPts val="3600"/>
              </a:spcBef>
              <a:buFont typeface="Arial" panose="020B0604020202020204" pitchFamily="34" charset="0"/>
              <a:buChar char="•"/>
            </a:pPr>
            <a:r>
              <a:rPr lang="en-CA" sz="2400" b="1" dirty="0">
                <a:solidFill>
                  <a:srgbClr val="294459"/>
                </a:solidFill>
                <a:latin typeface="Calibri"/>
                <a:cs typeface="Calibri"/>
              </a:rPr>
              <a:t>Resumé </a:t>
            </a:r>
            <a:r>
              <a:rPr lang="en-CA" sz="2400" dirty="0">
                <a:solidFill>
                  <a:srgbClr val="294459"/>
                </a:solidFill>
                <a:latin typeface="Calibri"/>
                <a:cs typeface="Calibri"/>
              </a:rPr>
              <a:t>(one page is all you need)</a:t>
            </a:r>
          </a:p>
          <a:p>
            <a:pPr marL="342900" indent="-342900">
              <a:spcBef>
                <a:spcPts val="3600"/>
              </a:spcBef>
              <a:buFont typeface="Arial" panose="020B0604020202020204" pitchFamily="34" charset="0"/>
              <a:buChar char="•"/>
            </a:pPr>
            <a:r>
              <a:rPr lang="en-CA" sz="2400" b="1" dirty="0">
                <a:solidFill>
                  <a:srgbClr val="294459"/>
                </a:solidFill>
                <a:latin typeface="Calibri"/>
                <a:cs typeface="Calibri"/>
              </a:rPr>
              <a:t>Personal statement </a:t>
            </a:r>
            <a:r>
              <a:rPr lang="en-CA" sz="2400" dirty="0">
                <a:solidFill>
                  <a:srgbClr val="294459"/>
                </a:solidFill>
                <a:latin typeface="Calibri"/>
                <a:cs typeface="Calibri"/>
              </a:rPr>
              <a:t>(about 500 words)</a:t>
            </a:r>
          </a:p>
          <a:p>
            <a:pPr marL="342900" indent="-342900">
              <a:spcBef>
                <a:spcPts val="3600"/>
              </a:spcBef>
              <a:buFont typeface="Arial" panose="020B0604020202020204" pitchFamily="34" charset="0"/>
              <a:buChar char="•"/>
            </a:pPr>
            <a:r>
              <a:rPr lang="en-CA" sz="2400" b="1" dirty="0">
                <a:solidFill>
                  <a:srgbClr val="294459"/>
                </a:solidFill>
                <a:latin typeface="Calibri"/>
                <a:cs typeface="Calibri"/>
              </a:rPr>
              <a:t>References </a:t>
            </a:r>
            <a:r>
              <a:rPr lang="en-US" sz="2400" dirty="0">
                <a:solidFill>
                  <a:srgbClr val="294459"/>
                </a:solidFill>
                <a:latin typeface="Calibri"/>
                <a:cs typeface="Calibri"/>
              </a:rPr>
              <a:t>(two is a good number; one academic and</a:t>
            </a:r>
            <a:br>
              <a:rPr lang="en-US" sz="2400" dirty="0">
                <a:solidFill>
                  <a:srgbClr val="294459"/>
                </a:solidFill>
                <a:latin typeface="Calibri"/>
                <a:cs typeface="Calibri"/>
              </a:rPr>
            </a:br>
            <a:r>
              <a:rPr lang="en-US" sz="2400" dirty="0">
                <a:solidFill>
                  <a:srgbClr val="294459"/>
                </a:solidFill>
                <a:latin typeface="Calibri"/>
                <a:cs typeface="Calibri"/>
              </a:rPr>
              <a:t>one personal)</a:t>
            </a:r>
            <a:endParaRPr lang="en-US" sz="2400" b="1" dirty="0">
              <a:solidFill>
                <a:srgbClr val="294459"/>
              </a:solidFill>
              <a:latin typeface="Calibri"/>
              <a:cs typeface="Calibri"/>
            </a:endParaRPr>
          </a:p>
          <a:p>
            <a:pPr>
              <a:spcBef>
                <a:spcPts val="3600"/>
              </a:spcBef>
            </a:pPr>
            <a:r>
              <a:rPr lang="en-US" sz="2400" b="1" dirty="0">
                <a:solidFill>
                  <a:srgbClr val="294459"/>
                </a:solidFill>
                <a:latin typeface="Calibri"/>
                <a:cs typeface="Calibri"/>
              </a:rPr>
              <a:t>Customize </a:t>
            </a:r>
            <a:r>
              <a:rPr lang="en-US" sz="2400" dirty="0">
                <a:solidFill>
                  <a:srgbClr val="294459"/>
                </a:solidFill>
                <a:latin typeface="Calibri"/>
                <a:cs typeface="Calibri"/>
              </a:rPr>
              <a:t>these docs for each award you apply to!</a:t>
            </a:r>
            <a:endParaRPr lang="en-CA" sz="2400">
              <a:solidFill>
                <a:srgbClr val="294459"/>
              </a:solidFill>
              <a:latin typeface="Calibri"/>
              <a:cs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sp>
        <p:nvSpPr>
          <p:cNvPr id="3" name="Rectangle 2">
            <a:extLst>
              <a:ext uri="{FF2B5EF4-FFF2-40B4-BE49-F238E27FC236}">
                <a16:creationId xmlns:a16="http://schemas.microsoft.com/office/drawing/2014/main" id="{CFC923A9-4745-AC66-1394-9D61C21E8242}"/>
              </a:ext>
            </a:extLst>
          </p:cNvPr>
          <p:cNvSpPr/>
          <p:nvPr/>
        </p:nvSpPr>
        <p:spPr>
          <a:xfrm>
            <a:off x="-252536" y="6209688"/>
            <a:ext cx="12601400" cy="1611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A black and blue logo&#10;&#10;Description automatically generated">
            <a:extLst>
              <a:ext uri="{FF2B5EF4-FFF2-40B4-BE49-F238E27FC236}">
                <a16:creationId xmlns:a16="http://schemas.microsoft.com/office/drawing/2014/main" id="{90F579F7-DC6E-F0E0-97EE-AFD35336C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Tree>
    <p:extLst>
      <p:ext uri="{BB962C8B-B14F-4D97-AF65-F5344CB8AC3E}">
        <p14:creationId xmlns:p14="http://schemas.microsoft.com/office/powerpoint/2010/main" val="140462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077A1-6913-4846-854F-EDF473DAD282}"/>
              </a:ext>
            </a:extLst>
          </p:cNvPr>
          <p:cNvSpPr/>
          <p:nvPr/>
        </p:nvSpPr>
        <p:spPr>
          <a:xfrm>
            <a:off x="395536" y="1064276"/>
            <a:ext cx="8568952" cy="707886"/>
          </a:xfrm>
          <a:prstGeom prst="rect">
            <a:avLst/>
          </a:prstGeom>
        </p:spPr>
        <p:txBody>
          <a:bodyPr wrap="square" lIns="91440" tIns="45720" rIns="91440" bIns="45720" anchor="t">
            <a:spAutoFit/>
          </a:bodyPr>
          <a:lstStyle/>
          <a:p>
            <a:r>
              <a:rPr lang="en-CA" sz="4000" dirty="0">
                <a:solidFill>
                  <a:srgbClr val="1C384F"/>
                </a:solidFill>
                <a:latin typeface="Calibri"/>
                <a:cs typeface="Calibri"/>
              </a:rPr>
              <a:t>Personal statement basics</a:t>
            </a:r>
            <a:endParaRPr lang="en-CA" sz="4000" dirty="0">
              <a:latin typeface="Calibri"/>
              <a:cs typeface="Calibri"/>
            </a:endParaRPr>
          </a:p>
        </p:txBody>
      </p:sp>
      <p:pic>
        <p:nvPicPr>
          <p:cNvPr id="7" name="Picture 6" descr="A black and blue logo&#10;&#10;Description automatically generated">
            <a:extLst>
              <a:ext uri="{FF2B5EF4-FFF2-40B4-BE49-F238E27FC236}">
                <a16:creationId xmlns:a16="http://schemas.microsoft.com/office/drawing/2014/main" id="{90F579F7-DC6E-F0E0-97EE-AFD35336C3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2" name="Rectangle 1">
            <a:extLst>
              <a:ext uri="{FF2B5EF4-FFF2-40B4-BE49-F238E27FC236}">
                <a16:creationId xmlns:a16="http://schemas.microsoft.com/office/drawing/2014/main" id="{8560DFCC-A89F-924C-8162-AD08AADDE8F8}"/>
              </a:ext>
            </a:extLst>
          </p:cNvPr>
          <p:cNvSpPr/>
          <p:nvPr/>
        </p:nvSpPr>
        <p:spPr>
          <a:xfrm>
            <a:off x="-828600" y="6237312"/>
            <a:ext cx="12601400" cy="1611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BD714A55-D321-42CB-96EA-8147DD77C4C8}"/>
              </a:ext>
            </a:extLst>
          </p:cNvPr>
          <p:cNvSpPr/>
          <p:nvPr/>
        </p:nvSpPr>
        <p:spPr>
          <a:xfrm>
            <a:off x="539552" y="2055128"/>
            <a:ext cx="8280920" cy="4939814"/>
          </a:xfrm>
          <a:prstGeom prst="rect">
            <a:avLst/>
          </a:prstGeom>
        </p:spPr>
        <p:txBody>
          <a:bodyPr wrap="square" lIns="91440" tIns="45720" rIns="91440" bIns="45720" anchor="t">
            <a:spAutoFit/>
          </a:bodyPr>
          <a:lstStyle/>
          <a:p>
            <a:pPr>
              <a:spcBef>
                <a:spcPts val="1800"/>
              </a:spcBef>
            </a:pPr>
            <a:r>
              <a:rPr lang="en-CA" sz="2400" b="1" dirty="0">
                <a:solidFill>
                  <a:srgbClr val="294459"/>
                </a:solidFill>
                <a:latin typeface="Calibri"/>
                <a:cs typeface="Calibri"/>
              </a:rPr>
              <a:t>500 word personal statement. When in doubt, cover:</a:t>
            </a:r>
            <a:endParaRPr lang="en-CA" sz="2400" dirty="0">
              <a:solidFill>
                <a:srgbClr val="294459"/>
              </a:solidFill>
              <a:latin typeface="Calibri"/>
              <a:cs typeface="Calibri"/>
            </a:endParaRPr>
          </a:p>
          <a:p>
            <a:pPr marL="342900" indent="-342900">
              <a:spcBef>
                <a:spcPts val="1800"/>
              </a:spcBef>
              <a:buFont typeface="Arial" panose="020B0604020202020204" pitchFamily="34" charset="0"/>
              <a:buChar char="•"/>
            </a:pPr>
            <a:r>
              <a:rPr lang="en-US" sz="2400" b="1" dirty="0">
                <a:solidFill>
                  <a:srgbClr val="294459"/>
                </a:solidFill>
                <a:latin typeface="Calibri"/>
                <a:cs typeface="Calibri"/>
              </a:rPr>
              <a:t>Who you are </a:t>
            </a:r>
            <a:r>
              <a:rPr lang="en-US" sz="2400" dirty="0">
                <a:solidFill>
                  <a:srgbClr val="294459"/>
                </a:solidFill>
                <a:latin typeface="Calibri"/>
                <a:cs typeface="Calibri"/>
              </a:rPr>
              <a:t>(what’s your background &amp; history; how do you define yourself?)</a:t>
            </a:r>
          </a:p>
          <a:p>
            <a:pPr marL="342900" indent="-342900">
              <a:spcBef>
                <a:spcPts val="1800"/>
              </a:spcBef>
              <a:buFont typeface="Arial" panose="020B0604020202020204" pitchFamily="34" charset="0"/>
              <a:buChar char="•"/>
            </a:pPr>
            <a:r>
              <a:rPr lang="en-US" sz="2400" b="1" dirty="0">
                <a:solidFill>
                  <a:srgbClr val="294459"/>
                </a:solidFill>
                <a:latin typeface="Calibri"/>
                <a:cs typeface="Calibri"/>
              </a:rPr>
              <a:t>What your goals are </a:t>
            </a:r>
            <a:r>
              <a:rPr lang="en-US" sz="2400" dirty="0">
                <a:solidFill>
                  <a:srgbClr val="294459"/>
                </a:solidFill>
                <a:latin typeface="Calibri"/>
                <a:cs typeface="Calibri"/>
              </a:rPr>
              <a:t>(what do you want to achieve? Where are you headed next?)</a:t>
            </a:r>
          </a:p>
          <a:p>
            <a:pPr marL="342900" indent="-342900">
              <a:spcBef>
                <a:spcPts val="1800"/>
              </a:spcBef>
              <a:buFont typeface="Arial" panose="020B0604020202020204" pitchFamily="34" charset="0"/>
              <a:buChar char="•"/>
            </a:pPr>
            <a:r>
              <a:rPr lang="en-US" sz="2400" b="1" dirty="0">
                <a:solidFill>
                  <a:srgbClr val="294459"/>
                </a:solidFill>
                <a:latin typeface="Calibri"/>
                <a:cs typeface="Calibri"/>
              </a:rPr>
              <a:t>What receiving the award means to you </a:t>
            </a:r>
            <a:r>
              <a:rPr lang="en-US" sz="2400" dirty="0">
                <a:solidFill>
                  <a:srgbClr val="294459"/>
                </a:solidFill>
                <a:latin typeface="Calibri"/>
                <a:cs typeface="Calibri"/>
              </a:rPr>
              <a:t>(how will this scholarship impact you?)</a:t>
            </a:r>
          </a:p>
          <a:p>
            <a:pPr marL="342900" indent="-342900">
              <a:spcBef>
                <a:spcPts val="1800"/>
              </a:spcBef>
              <a:buFont typeface="Arial" panose="020B0604020202020204" pitchFamily="34" charset="0"/>
              <a:buChar char="•"/>
            </a:pPr>
            <a:r>
              <a:rPr lang="en-US" sz="2400" b="1" dirty="0">
                <a:solidFill>
                  <a:srgbClr val="294459"/>
                </a:solidFill>
                <a:latin typeface="Calibri"/>
                <a:cs typeface="Calibri"/>
              </a:rPr>
              <a:t>What receiving the award means to your community </a:t>
            </a:r>
            <a:r>
              <a:rPr lang="en-US" sz="2400" dirty="0">
                <a:solidFill>
                  <a:srgbClr val="294459"/>
                </a:solidFill>
                <a:latin typeface="Calibri"/>
                <a:cs typeface="Calibri"/>
              </a:rPr>
              <a:t>(how will your win affect others around you?)</a:t>
            </a:r>
          </a:p>
          <a:p>
            <a:pPr>
              <a:spcBef>
                <a:spcPts val="1800"/>
              </a:spcBef>
            </a:pPr>
            <a:endParaRPr lang="en-CA" sz="2400" dirty="0">
              <a:solidFill>
                <a:srgbClr val="294459"/>
              </a:solidFill>
              <a:latin typeface="Calibri"/>
              <a:cs typeface="Calibri"/>
            </a:endParaRPr>
          </a:p>
        </p:txBody>
      </p:sp>
    </p:spTree>
    <p:extLst>
      <p:ext uri="{BB962C8B-B14F-4D97-AF65-F5344CB8AC3E}">
        <p14:creationId xmlns:p14="http://schemas.microsoft.com/office/powerpoint/2010/main" val="3994384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365125"/>
            <a:ext cx="8447855" cy="1551707"/>
          </a:xfrm>
        </p:spPr>
        <p:txBody>
          <a:bodyPr>
            <a:normAutofit/>
          </a:bodyPr>
          <a:lstStyle/>
          <a:p>
            <a:pPr algn="l"/>
            <a:r>
              <a:rPr lang="en-CA" sz="3200" dirty="0">
                <a:solidFill>
                  <a:srgbClr val="1C384F"/>
                </a:solidFill>
                <a:latin typeface="Calibri"/>
                <a:cs typeface="Calibri"/>
              </a:rPr>
              <a:t>Getting an education is about more than money</a:t>
            </a:r>
            <a:endParaRPr lang="en-CA" sz="3200" dirty="0">
              <a:latin typeface="Calibri"/>
              <a:cs typeface="Calibri"/>
            </a:endParaRPr>
          </a:p>
        </p:txBody>
      </p:sp>
      <p:sp>
        <p:nvSpPr>
          <p:cNvPr id="10" name="Content Placeholder 2"/>
          <p:cNvSpPr>
            <a:spLocks noGrp="1"/>
          </p:cNvSpPr>
          <p:nvPr>
            <p:ph idx="1"/>
          </p:nvPr>
        </p:nvSpPr>
        <p:spPr>
          <a:xfrm>
            <a:off x="467544" y="1481405"/>
            <a:ext cx="8496944" cy="4539883"/>
          </a:xfrm>
        </p:spPr>
        <p:txBody>
          <a:bodyPr vert="horz" lIns="91440" tIns="45720" rIns="91440" bIns="45720" rtlCol="0" anchor="t">
            <a:noAutofit/>
          </a:bodyPr>
          <a:lstStyle/>
          <a:p>
            <a:pPr marL="0" indent="0">
              <a:buNone/>
            </a:pPr>
            <a:r>
              <a:rPr lang="en-CA" sz="2400" dirty="0">
                <a:latin typeface="Calibri"/>
                <a:cs typeface="Calibri"/>
              </a:rPr>
              <a:t>Graduates of higher education are </a:t>
            </a:r>
            <a:r>
              <a:rPr lang="en-CA" sz="2400" b="1" u="sng" dirty="0">
                <a:latin typeface="Calibri"/>
                <a:cs typeface="Calibri"/>
              </a:rPr>
              <a:t>more environmentally conscious</a:t>
            </a:r>
            <a:r>
              <a:rPr lang="en-CA" sz="2400" dirty="0">
                <a:latin typeface="Calibri"/>
                <a:cs typeface="Calibri"/>
              </a:rPr>
              <a:t>, have </a:t>
            </a:r>
            <a:r>
              <a:rPr lang="en-CA" sz="2400" b="1" u="sng" dirty="0">
                <a:latin typeface="Calibri"/>
                <a:cs typeface="Calibri"/>
              </a:rPr>
              <a:t>healthier habits</a:t>
            </a:r>
            <a:r>
              <a:rPr lang="en-CA" sz="2400" dirty="0">
                <a:latin typeface="Calibri"/>
                <a:cs typeface="Calibri"/>
              </a:rPr>
              <a:t>, and have a </a:t>
            </a:r>
            <a:r>
              <a:rPr lang="en-CA" sz="2400" b="1" u="sng" dirty="0">
                <a:latin typeface="Calibri"/>
                <a:cs typeface="Calibri"/>
              </a:rPr>
              <a:t>higher level of civic participation</a:t>
            </a:r>
            <a:r>
              <a:rPr lang="en-CA" sz="2400" dirty="0">
                <a:latin typeface="Calibri"/>
                <a:cs typeface="Calibri"/>
              </a:rPr>
              <a:t>. </a:t>
            </a:r>
          </a:p>
          <a:p>
            <a:pPr marL="0" indent="0">
              <a:buNone/>
            </a:pPr>
            <a:endParaRPr lang="en-CA" sz="2400" dirty="0">
              <a:latin typeface="Calibri"/>
              <a:cs typeface="Calibri"/>
            </a:endParaRPr>
          </a:p>
          <a:p>
            <a:pPr marL="0" indent="0">
              <a:buNone/>
            </a:pPr>
            <a:r>
              <a:rPr lang="en-CA" sz="2400" dirty="0">
                <a:latin typeface="Calibri"/>
                <a:cs typeface="Calibri"/>
              </a:rPr>
              <a:t>In short, higher education institutions prepare individuals not only by providing them with adequate and relevant job skills, but also by preparing them to be active members of their communities and societies. </a:t>
            </a:r>
          </a:p>
          <a:p>
            <a:pPr marL="0" indent="0">
              <a:buNone/>
            </a:pPr>
            <a:endParaRPr lang="en-CA" sz="2400" dirty="0">
              <a:latin typeface="Calibri"/>
              <a:cs typeface="Calibri"/>
            </a:endParaRPr>
          </a:p>
          <a:p>
            <a:pPr marL="0" indent="0">
              <a:buNone/>
            </a:pPr>
            <a:r>
              <a:rPr lang="en-CA" sz="1600" dirty="0">
                <a:solidFill>
                  <a:srgbClr val="1C384F"/>
                </a:solidFill>
                <a:latin typeface="Calibri"/>
                <a:ea typeface="+mj-ea"/>
                <a:cs typeface="Calibri"/>
              </a:rPr>
              <a:t>Source: https://www.worldbank.org/en/topic/tertiaryeducation</a:t>
            </a:r>
          </a:p>
          <a:p>
            <a:pPr marL="0" indent="0">
              <a:buNone/>
            </a:pPr>
            <a:endParaRPr lang="en-CA" sz="2400" dirty="0">
              <a:solidFill>
                <a:srgbClr val="1C384F"/>
              </a:solidFill>
              <a:latin typeface="Calibri"/>
              <a:cs typeface="Consolas" panose="020B0609020204030204" pitchFamily="49" charset="0"/>
            </a:endParaRPr>
          </a:p>
          <a:p>
            <a:pPr marL="0" indent="0">
              <a:buNone/>
            </a:pPr>
            <a:endParaRPr lang="en-CA" sz="2400" dirty="0">
              <a:solidFill>
                <a:srgbClr val="1C384F"/>
              </a:solidFill>
              <a:latin typeface="Calibri"/>
              <a:cs typeface="Consolas" panose="020B0609020204030204" pitchFamily="49" charset="0"/>
            </a:endParaRPr>
          </a:p>
          <a:p>
            <a:pPr marL="0" indent="0">
              <a:buNone/>
            </a:pPr>
            <a:endParaRPr lang="en-CA" sz="2400" dirty="0">
              <a:solidFill>
                <a:srgbClr val="1C384F"/>
              </a:solidFill>
              <a:latin typeface="Calibri"/>
              <a:cs typeface="Consolas" panose="020B0609020204030204" pitchFamily="49" charset="0"/>
            </a:endParaRPr>
          </a:p>
          <a:p>
            <a:pPr marL="0" indent="0">
              <a:buNone/>
            </a:pPr>
            <a:endParaRPr lang="en-CA" sz="2400" dirty="0">
              <a:solidFill>
                <a:srgbClr val="1C384F"/>
              </a:solidFill>
              <a:latin typeface="Calibri"/>
              <a:cs typeface="Consolas" panose="020B0609020204030204" pitchFamily="49" charset="0"/>
            </a:endParaRPr>
          </a:p>
          <a:p>
            <a:pPr marL="0" indent="0">
              <a:buNone/>
            </a:pPr>
            <a:r>
              <a:rPr lang="en-CA" sz="2400" dirty="0">
                <a:solidFill>
                  <a:srgbClr val="1C384F"/>
                </a:solidFill>
                <a:latin typeface="Calibri"/>
                <a:cs typeface="Consolas" panose="020B0609020204030204" pitchFamily="49" charset="0"/>
              </a:rPr>
              <a:t>Source: </a:t>
            </a:r>
            <a:r>
              <a:rPr lang="en-CA" sz="2400" dirty="0">
                <a:solidFill>
                  <a:srgbClr val="1C384F"/>
                </a:solidFill>
                <a:latin typeface="Calibri"/>
                <a:cs typeface="Consolas" panose="020B0609020204030204" pitchFamily="49" charset="0"/>
                <a:hlinkClick r:id="rId2"/>
              </a:rPr>
              <a:t>https://www12.statcan.gc.ca/census-recensement/2016/as-sa/98-200-x/2016024/98-200-x2016024-eng.cfm</a:t>
            </a:r>
            <a:r>
              <a:rPr lang="en-CA" sz="2400" dirty="0">
                <a:solidFill>
                  <a:srgbClr val="1C384F"/>
                </a:solidFill>
                <a:latin typeface="Calibri"/>
                <a:cs typeface="Consolas" panose="020B0609020204030204" pitchFamily="49" charset="0"/>
              </a:rPr>
              <a:t> </a:t>
            </a:r>
            <a:endParaRPr lang="en-CA" sz="2400">
              <a:solidFill>
                <a:schemeClr val="tx2"/>
              </a:solidFill>
              <a:latin typeface="Calibri"/>
              <a:cs typeface="Consolas" panose="020B0609020204030204" pitchFamily="49"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2" name="Picture 1" descr="A black and blue logo&#10;&#10;Description automatically generated">
            <a:extLst>
              <a:ext uri="{FF2B5EF4-FFF2-40B4-BE49-F238E27FC236}">
                <a16:creationId xmlns:a16="http://schemas.microsoft.com/office/drawing/2014/main" id="{7AAB9EA9-1FC4-BCFA-ADAB-419CB45861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pic>
        <p:nvPicPr>
          <p:cNvPr id="3" name="Picture 2" descr="A black and blue logo&#10;&#10;Description automatically generated">
            <a:extLst>
              <a:ext uri="{FF2B5EF4-FFF2-40B4-BE49-F238E27FC236}">
                <a16:creationId xmlns:a16="http://schemas.microsoft.com/office/drawing/2014/main" id="{D7E5DAF2-152A-6647-4F9F-8349E051C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4" name="Rectangle 3">
            <a:extLst>
              <a:ext uri="{FF2B5EF4-FFF2-40B4-BE49-F238E27FC236}">
                <a16:creationId xmlns:a16="http://schemas.microsoft.com/office/drawing/2014/main" id="{4E7DA2C0-F3AB-88A5-4ABF-C5064AC75423}"/>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6153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077A1-6913-4846-854F-EDF473DAD282}"/>
              </a:ext>
            </a:extLst>
          </p:cNvPr>
          <p:cNvSpPr/>
          <p:nvPr/>
        </p:nvSpPr>
        <p:spPr>
          <a:xfrm>
            <a:off x="395536" y="1064276"/>
            <a:ext cx="8568952" cy="707886"/>
          </a:xfrm>
          <a:prstGeom prst="rect">
            <a:avLst/>
          </a:prstGeom>
        </p:spPr>
        <p:txBody>
          <a:bodyPr wrap="square" lIns="91440" tIns="45720" rIns="91440" bIns="45720" anchor="t">
            <a:spAutoFit/>
          </a:bodyPr>
          <a:lstStyle/>
          <a:p>
            <a:r>
              <a:rPr lang="en-CA" sz="4000" dirty="0">
                <a:solidFill>
                  <a:srgbClr val="1C384F"/>
                </a:solidFill>
                <a:latin typeface="Myriad Pro Light"/>
              </a:rPr>
              <a:t>Scholarship </a:t>
            </a:r>
            <a:r>
              <a:rPr lang="en-CA" sz="4000" b="1" dirty="0">
                <a:solidFill>
                  <a:srgbClr val="1C384F"/>
                </a:solidFill>
                <a:latin typeface="Myriad Pro Light"/>
              </a:rPr>
              <a:t>FAQs</a:t>
            </a:r>
            <a:endParaRPr lang="en-CA" sz="4000" b="1" dirty="0"/>
          </a:p>
        </p:txBody>
      </p:sp>
      <p:sp>
        <p:nvSpPr>
          <p:cNvPr id="5" name="Rectangle 4">
            <a:extLst>
              <a:ext uri="{FF2B5EF4-FFF2-40B4-BE49-F238E27FC236}">
                <a16:creationId xmlns:a16="http://schemas.microsoft.com/office/drawing/2014/main" id="{BD714A55-D321-42CB-96EA-8147DD77C4C8}"/>
              </a:ext>
            </a:extLst>
          </p:cNvPr>
          <p:cNvSpPr/>
          <p:nvPr/>
        </p:nvSpPr>
        <p:spPr>
          <a:xfrm>
            <a:off x="431540" y="1910640"/>
            <a:ext cx="8568952" cy="4431983"/>
          </a:xfrm>
          <a:prstGeom prst="rect">
            <a:avLst/>
          </a:prstGeom>
        </p:spPr>
        <p:txBody>
          <a:bodyPr wrap="square" lIns="91440" tIns="45720" rIns="91440" bIns="45720" anchor="t">
            <a:spAutoFit/>
          </a:bodyPr>
          <a:lstStyle/>
          <a:p>
            <a:pPr>
              <a:spcBef>
                <a:spcPts val="3600"/>
              </a:spcBef>
            </a:pPr>
            <a:r>
              <a:rPr lang="en-US" b="1" dirty="0">
                <a:solidFill>
                  <a:srgbClr val="294459"/>
                </a:solidFill>
                <a:latin typeface="Calibri"/>
                <a:cs typeface="Calibri"/>
              </a:rPr>
              <a:t>When should I apply?</a:t>
            </a:r>
            <a:endParaRPr lang="en-US">
              <a:solidFill>
                <a:srgbClr val="000000"/>
              </a:solidFill>
              <a:latin typeface="Calibri"/>
              <a:cs typeface="Calibri"/>
            </a:endParaRPr>
          </a:p>
          <a:p>
            <a:pPr>
              <a:spcBef>
                <a:spcPts val="3600"/>
              </a:spcBef>
            </a:pPr>
            <a:r>
              <a:rPr lang="en-US" dirty="0">
                <a:solidFill>
                  <a:srgbClr val="294459"/>
                </a:solidFill>
                <a:latin typeface="Calibri"/>
                <a:cs typeface="Calibri"/>
              </a:rPr>
              <a:t>After accepting an offer of admission; most scholarships will expect you to be enrolled, or at least accepted, to a college or university. Once you've accepted an offer of admission, you can start applying for most awards.</a:t>
            </a:r>
          </a:p>
          <a:p>
            <a:pPr>
              <a:spcBef>
                <a:spcPts val="3600"/>
              </a:spcBef>
            </a:pPr>
            <a:r>
              <a:rPr lang="en-US" b="1" dirty="0">
                <a:solidFill>
                  <a:srgbClr val="294459"/>
                </a:solidFill>
                <a:ea typeface="+mn-lt"/>
                <a:cs typeface="+mn-lt"/>
              </a:rPr>
              <a:t>Are there awards for people in the trades?</a:t>
            </a:r>
            <a:endParaRPr lang="en-US">
              <a:cs typeface="Calibri"/>
            </a:endParaRPr>
          </a:p>
          <a:p>
            <a:pPr>
              <a:spcBef>
                <a:spcPts val="3600"/>
              </a:spcBef>
            </a:pPr>
            <a:r>
              <a:rPr lang="en-US" dirty="0">
                <a:solidFill>
                  <a:srgbClr val="294459"/>
                </a:solidFill>
                <a:ea typeface="+mn-lt"/>
                <a:cs typeface="+mn-lt"/>
              </a:rPr>
              <a:t>Yes! Though they're not as common. Look for awards targeted at people in technology, construction, and other trades, apprentices, and awards aimed at the "diploma" or "certificate" level to find scholarships open to tradespeople.</a:t>
            </a:r>
          </a:p>
          <a:p>
            <a:pPr>
              <a:spcBef>
                <a:spcPts val="3600"/>
              </a:spcBef>
            </a:pPr>
            <a:endParaRPr lang="en-US" dirty="0">
              <a:solidFill>
                <a:srgbClr val="294459"/>
              </a:solidFill>
              <a:latin typeface="Calibri"/>
              <a:cs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2" name="Picture 1" descr="A black and blue logo&#10;&#10;Description automatically generated">
            <a:extLst>
              <a:ext uri="{FF2B5EF4-FFF2-40B4-BE49-F238E27FC236}">
                <a16:creationId xmlns:a16="http://schemas.microsoft.com/office/drawing/2014/main" id="{A853B660-09A0-C744-A253-3036E012E4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3" name="Rectangle 2">
            <a:extLst>
              <a:ext uri="{FF2B5EF4-FFF2-40B4-BE49-F238E27FC236}">
                <a16:creationId xmlns:a16="http://schemas.microsoft.com/office/drawing/2014/main" id="{3C54BC2B-4201-0B0F-6A89-87396D0F350F}"/>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0279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077A1-6913-4846-854F-EDF473DAD282}"/>
              </a:ext>
            </a:extLst>
          </p:cNvPr>
          <p:cNvSpPr/>
          <p:nvPr/>
        </p:nvSpPr>
        <p:spPr>
          <a:xfrm>
            <a:off x="395536" y="1064276"/>
            <a:ext cx="8568952" cy="707886"/>
          </a:xfrm>
          <a:prstGeom prst="rect">
            <a:avLst/>
          </a:prstGeom>
        </p:spPr>
        <p:txBody>
          <a:bodyPr wrap="square" lIns="91440" tIns="45720" rIns="91440" bIns="45720" anchor="t">
            <a:spAutoFit/>
          </a:bodyPr>
          <a:lstStyle/>
          <a:p>
            <a:r>
              <a:rPr lang="en-CA" sz="4000" dirty="0">
                <a:solidFill>
                  <a:srgbClr val="1C384F"/>
                </a:solidFill>
                <a:latin typeface="Myriad Pro Light"/>
              </a:rPr>
              <a:t>Scholarship </a:t>
            </a:r>
            <a:r>
              <a:rPr lang="en-CA" sz="4000" b="1" dirty="0">
                <a:solidFill>
                  <a:srgbClr val="1C384F"/>
                </a:solidFill>
                <a:latin typeface="Myriad Pro Light"/>
              </a:rPr>
              <a:t>FAQs</a:t>
            </a:r>
            <a:endParaRPr lang="en-CA" sz="4000" b="1" dirty="0"/>
          </a:p>
        </p:txBody>
      </p:sp>
      <p:sp>
        <p:nvSpPr>
          <p:cNvPr id="5" name="Rectangle 4">
            <a:extLst>
              <a:ext uri="{FF2B5EF4-FFF2-40B4-BE49-F238E27FC236}">
                <a16:creationId xmlns:a16="http://schemas.microsoft.com/office/drawing/2014/main" id="{BD714A55-D321-42CB-96EA-8147DD77C4C8}"/>
              </a:ext>
            </a:extLst>
          </p:cNvPr>
          <p:cNvSpPr/>
          <p:nvPr/>
        </p:nvSpPr>
        <p:spPr>
          <a:xfrm>
            <a:off x="431540" y="1910640"/>
            <a:ext cx="8568952" cy="3693319"/>
          </a:xfrm>
          <a:prstGeom prst="rect">
            <a:avLst/>
          </a:prstGeom>
        </p:spPr>
        <p:txBody>
          <a:bodyPr wrap="square" lIns="91440" tIns="45720" rIns="91440" bIns="45720" anchor="t">
            <a:spAutoFit/>
          </a:bodyPr>
          <a:lstStyle/>
          <a:p>
            <a:pPr>
              <a:spcBef>
                <a:spcPts val="3600"/>
              </a:spcBef>
            </a:pPr>
            <a:r>
              <a:rPr lang="en-US" b="1" dirty="0">
                <a:solidFill>
                  <a:srgbClr val="294459"/>
                </a:solidFill>
                <a:latin typeface="Calibri"/>
                <a:cs typeface="Calibri"/>
              </a:rPr>
              <a:t>How many scholarships can I apply to and receive?</a:t>
            </a:r>
            <a:endParaRPr lang="en-US">
              <a:solidFill>
                <a:srgbClr val="000000"/>
              </a:solidFill>
              <a:latin typeface="Calibri"/>
              <a:cs typeface="Calibri"/>
            </a:endParaRPr>
          </a:p>
          <a:p>
            <a:pPr>
              <a:spcBef>
                <a:spcPts val="3600"/>
              </a:spcBef>
            </a:pPr>
            <a:r>
              <a:rPr lang="en-US" dirty="0">
                <a:solidFill>
                  <a:srgbClr val="294459"/>
                </a:solidFill>
                <a:latin typeface="Calibri"/>
                <a:cs typeface="Calibri"/>
              </a:rPr>
              <a:t>As many as you like! There's no maximum for total scholarships received. Though specific organizations may specify that you can only receive one of their awards, that won't affect other organizations or scholarship admins.</a:t>
            </a:r>
          </a:p>
          <a:p>
            <a:pPr>
              <a:spcBef>
                <a:spcPts val="3600"/>
              </a:spcBef>
            </a:pPr>
            <a:r>
              <a:rPr lang="en-US" b="1" dirty="0">
                <a:solidFill>
                  <a:srgbClr val="294459"/>
                </a:solidFill>
                <a:latin typeface="Calibri"/>
                <a:ea typeface="+mn-lt"/>
                <a:cs typeface="+mn-lt"/>
              </a:rPr>
              <a:t>What are the highest value scholarships?</a:t>
            </a:r>
            <a:endParaRPr lang="en-US" dirty="0"/>
          </a:p>
          <a:p>
            <a:pPr>
              <a:spcBef>
                <a:spcPts val="3600"/>
              </a:spcBef>
            </a:pPr>
            <a:r>
              <a:rPr lang="en-US" dirty="0">
                <a:solidFill>
                  <a:srgbClr val="294459"/>
                </a:solidFill>
                <a:latin typeface="Calibri"/>
                <a:ea typeface="+mn-lt"/>
                <a:cs typeface="+mn-lt"/>
              </a:rPr>
              <a:t>Canada has relatively few "full ride" scholarships, though they do exist. Some of the biggest awards in the country include the Loran Scholarships, the TD Scholarships for Community Leaders, and the Schulich Leader Scholarships.</a:t>
            </a:r>
            <a:endParaRPr lang="en-US" dirty="0">
              <a:solidFill>
                <a:srgbClr val="294459"/>
              </a:solidFill>
              <a:latin typeface="Calibri"/>
              <a:cs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2" name="Picture 1" descr="A black and blue logo&#10;&#10;Description automatically generated">
            <a:extLst>
              <a:ext uri="{FF2B5EF4-FFF2-40B4-BE49-F238E27FC236}">
                <a16:creationId xmlns:a16="http://schemas.microsoft.com/office/drawing/2014/main" id="{D4441E70-6DE9-94F5-09F3-C6DDF8B40B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3" name="Rectangle 2">
            <a:extLst>
              <a:ext uri="{FF2B5EF4-FFF2-40B4-BE49-F238E27FC236}">
                <a16:creationId xmlns:a16="http://schemas.microsoft.com/office/drawing/2014/main" id="{F947DE64-F3C0-7C97-0E5E-F2D0C68DC05D}"/>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429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077A1-6913-4846-854F-EDF473DAD282}"/>
              </a:ext>
            </a:extLst>
          </p:cNvPr>
          <p:cNvSpPr/>
          <p:nvPr/>
        </p:nvSpPr>
        <p:spPr>
          <a:xfrm>
            <a:off x="395536" y="1064276"/>
            <a:ext cx="8568952" cy="707886"/>
          </a:xfrm>
          <a:prstGeom prst="rect">
            <a:avLst/>
          </a:prstGeom>
        </p:spPr>
        <p:txBody>
          <a:bodyPr wrap="square" lIns="91440" tIns="45720" rIns="91440" bIns="45720" anchor="t">
            <a:spAutoFit/>
          </a:bodyPr>
          <a:lstStyle/>
          <a:p>
            <a:r>
              <a:rPr lang="en-CA" sz="4000" dirty="0">
                <a:solidFill>
                  <a:srgbClr val="1C384F"/>
                </a:solidFill>
                <a:latin typeface="Myriad Pro Light"/>
              </a:rPr>
              <a:t>Scholarship </a:t>
            </a:r>
            <a:r>
              <a:rPr lang="en-CA" sz="4000" b="1" dirty="0">
                <a:solidFill>
                  <a:srgbClr val="1C384F"/>
                </a:solidFill>
                <a:latin typeface="Myriad Pro Light"/>
              </a:rPr>
              <a:t>FAQs</a:t>
            </a:r>
            <a:endParaRPr lang="en-CA" sz="4000" b="1" dirty="0"/>
          </a:p>
        </p:txBody>
      </p:sp>
      <p:sp>
        <p:nvSpPr>
          <p:cNvPr id="5" name="Rectangle 4">
            <a:extLst>
              <a:ext uri="{FF2B5EF4-FFF2-40B4-BE49-F238E27FC236}">
                <a16:creationId xmlns:a16="http://schemas.microsoft.com/office/drawing/2014/main" id="{BD714A55-D321-42CB-96EA-8147DD77C4C8}"/>
              </a:ext>
            </a:extLst>
          </p:cNvPr>
          <p:cNvSpPr/>
          <p:nvPr/>
        </p:nvSpPr>
        <p:spPr>
          <a:xfrm>
            <a:off x="431540" y="1910640"/>
            <a:ext cx="8568952" cy="3693319"/>
          </a:xfrm>
          <a:prstGeom prst="rect">
            <a:avLst/>
          </a:prstGeom>
        </p:spPr>
        <p:txBody>
          <a:bodyPr wrap="square" lIns="91440" tIns="45720" rIns="91440" bIns="45720" anchor="t">
            <a:spAutoFit/>
          </a:bodyPr>
          <a:lstStyle/>
          <a:p>
            <a:pPr>
              <a:spcBef>
                <a:spcPts val="3600"/>
              </a:spcBef>
            </a:pPr>
            <a:r>
              <a:rPr lang="en-US" b="1" dirty="0">
                <a:solidFill>
                  <a:srgbClr val="294459"/>
                </a:solidFill>
                <a:latin typeface="Calibri"/>
                <a:cs typeface="Calibri"/>
              </a:rPr>
              <a:t>Can I defer a scholarship if I need to?</a:t>
            </a:r>
            <a:endParaRPr lang="en-US" dirty="0">
              <a:solidFill>
                <a:srgbClr val="000000"/>
              </a:solidFill>
              <a:latin typeface="Calibri"/>
              <a:cs typeface="Calibri"/>
            </a:endParaRPr>
          </a:p>
          <a:p>
            <a:pPr>
              <a:spcBef>
                <a:spcPts val="3600"/>
              </a:spcBef>
            </a:pPr>
            <a:r>
              <a:rPr lang="en-US" dirty="0">
                <a:solidFill>
                  <a:srgbClr val="294459"/>
                </a:solidFill>
                <a:latin typeface="Calibri"/>
                <a:cs typeface="Calibri"/>
              </a:rPr>
              <a:t>In some cases, yes, scholarship admins will let you defer the award. This is hit and miss: really depends on the admin. When in doubt, reach out.</a:t>
            </a:r>
          </a:p>
          <a:p>
            <a:pPr>
              <a:spcBef>
                <a:spcPts val="3600"/>
              </a:spcBef>
            </a:pPr>
            <a:r>
              <a:rPr lang="en-US" b="1" dirty="0">
                <a:solidFill>
                  <a:srgbClr val="294459"/>
                </a:solidFill>
                <a:latin typeface="Calibri"/>
                <a:ea typeface="+mn-lt"/>
                <a:cs typeface="+mn-lt"/>
              </a:rPr>
              <a:t>Are there scholarships for international students?</a:t>
            </a:r>
            <a:endParaRPr lang="en-US" dirty="0"/>
          </a:p>
          <a:p>
            <a:pPr>
              <a:spcBef>
                <a:spcPts val="3600"/>
              </a:spcBef>
            </a:pPr>
            <a:r>
              <a:rPr lang="en-US" dirty="0">
                <a:solidFill>
                  <a:srgbClr val="294459"/>
                </a:solidFill>
                <a:latin typeface="Calibri"/>
                <a:ea typeface="+mn-lt"/>
                <a:cs typeface="+mn-lt"/>
              </a:rPr>
              <a:t>Yes, though they’re less common than awards for domestic students (citizens and permanent residents). They’re often rather competitive, and typically focus more on grades than the other achievements we’ve discussed. Schools outside Canada will also award scholarships for internationals, but the same rules apply!</a:t>
            </a:r>
            <a:endParaRPr lang="en-US" dirty="0">
              <a:solidFill>
                <a:srgbClr val="294459"/>
              </a:solidFill>
              <a:latin typeface="Calibri"/>
              <a:cs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2" name="Picture 1" descr="A black and blue logo&#10;&#10;Description automatically generated">
            <a:extLst>
              <a:ext uri="{FF2B5EF4-FFF2-40B4-BE49-F238E27FC236}">
                <a16:creationId xmlns:a16="http://schemas.microsoft.com/office/drawing/2014/main" id="{049FE6BF-A128-7B29-6A58-49B457DE2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3" name="Rectangle 2">
            <a:extLst>
              <a:ext uri="{FF2B5EF4-FFF2-40B4-BE49-F238E27FC236}">
                <a16:creationId xmlns:a16="http://schemas.microsoft.com/office/drawing/2014/main" id="{282C371B-7889-35AB-B4FF-F159A18F3BE7}"/>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3782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077A1-6913-4846-854F-EDF473DAD282}"/>
              </a:ext>
            </a:extLst>
          </p:cNvPr>
          <p:cNvSpPr/>
          <p:nvPr/>
        </p:nvSpPr>
        <p:spPr>
          <a:xfrm>
            <a:off x="395536" y="1064276"/>
            <a:ext cx="8568952" cy="707886"/>
          </a:xfrm>
          <a:prstGeom prst="rect">
            <a:avLst/>
          </a:prstGeom>
        </p:spPr>
        <p:txBody>
          <a:bodyPr wrap="square" lIns="91440" tIns="45720" rIns="91440" bIns="45720" anchor="t">
            <a:spAutoFit/>
          </a:bodyPr>
          <a:lstStyle/>
          <a:p>
            <a:r>
              <a:rPr lang="en-CA" sz="4000" dirty="0">
                <a:solidFill>
                  <a:srgbClr val="1C384F"/>
                </a:solidFill>
                <a:latin typeface="Calibri"/>
                <a:cs typeface="Calibri"/>
              </a:rPr>
              <a:t>Scholarship </a:t>
            </a:r>
            <a:r>
              <a:rPr lang="en-CA" sz="4000" b="1" dirty="0">
                <a:solidFill>
                  <a:srgbClr val="1C384F"/>
                </a:solidFill>
                <a:latin typeface="Calibri"/>
                <a:cs typeface="Calibri"/>
              </a:rPr>
              <a:t>Next Steps</a:t>
            </a:r>
            <a:endParaRPr lang="en-CA" sz="4000" b="1">
              <a:latin typeface="Calibri"/>
              <a:cs typeface="Calibri"/>
            </a:endParaRPr>
          </a:p>
        </p:txBody>
      </p:sp>
      <p:sp>
        <p:nvSpPr>
          <p:cNvPr id="5" name="Rectangle 4">
            <a:extLst>
              <a:ext uri="{FF2B5EF4-FFF2-40B4-BE49-F238E27FC236}">
                <a16:creationId xmlns:a16="http://schemas.microsoft.com/office/drawing/2014/main" id="{BD714A55-D321-42CB-96EA-8147DD77C4C8}"/>
              </a:ext>
            </a:extLst>
          </p:cNvPr>
          <p:cNvSpPr/>
          <p:nvPr/>
        </p:nvSpPr>
        <p:spPr>
          <a:xfrm>
            <a:off x="431540" y="1910640"/>
            <a:ext cx="8568952" cy="5539978"/>
          </a:xfrm>
          <a:prstGeom prst="rect">
            <a:avLst/>
          </a:prstGeom>
        </p:spPr>
        <p:txBody>
          <a:bodyPr wrap="square" lIns="91440" tIns="45720" rIns="91440" bIns="45720" anchor="t">
            <a:spAutoFit/>
          </a:bodyPr>
          <a:lstStyle/>
          <a:p>
            <a:pPr>
              <a:spcBef>
                <a:spcPts val="3600"/>
              </a:spcBef>
            </a:pPr>
            <a:r>
              <a:rPr lang="en-US" b="1" dirty="0">
                <a:solidFill>
                  <a:srgbClr val="294459"/>
                </a:solidFill>
                <a:latin typeface="Calibri"/>
                <a:cs typeface="Calibri"/>
              </a:rPr>
              <a:t>In grade 11</a:t>
            </a:r>
            <a:r>
              <a:rPr lang="en-US" dirty="0">
                <a:solidFill>
                  <a:srgbClr val="294459"/>
                </a:solidFill>
                <a:latin typeface="Calibri"/>
                <a:cs typeface="Calibri"/>
              </a:rPr>
              <a:t>? Build your resumé</a:t>
            </a:r>
          </a:p>
          <a:p>
            <a:pPr>
              <a:spcBef>
                <a:spcPts val="3600"/>
              </a:spcBef>
            </a:pPr>
            <a:r>
              <a:rPr lang="en-US" dirty="0">
                <a:solidFill>
                  <a:srgbClr val="294459"/>
                </a:solidFill>
                <a:latin typeface="Calibri"/>
                <a:cs typeface="Calibri"/>
              </a:rPr>
              <a:t>	volunteer (meaning, not hours!), leadership, community service, grades</a:t>
            </a:r>
          </a:p>
          <a:p>
            <a:pPr>
              <a:spcBef>
                <a:spcPts val="3600"/>
              </a:spcBef>
            </a:pPr>
            <a:r>
              <a:rPr lang="en-US" b="1" dirty="0">
                <a:solidFill>
                  <a:srgbClr val="294459"/>
                </a:solidFill>
                <a:latin typeface="Calibri"/>
                <a:cs typeface="Calibri"/>
              </a:rPr>
              <a:t>In grade 12</a:t>
            </a:r>
            <a:r>
              <a:rPr lang="en-US" dirty="0">
                <a:solidFill>
                  <a:srgbClr val="294459"/>
                </a:solidFill>
                <a:latin typeface="Calibri"/>
                <a:cs typeface="Calibri"/>
              </a:rPr>
              <a:t>? Apply for schools and awards!</a:t>
            </a:r>
          </a:p>
          <a:p>
            <a:pPr>
              <a:spcBef>
                <a:spcPts val="3600"/>
              </a:spcBef>
            </a:pPr>
            <a:r>
              <a:rPr lang="en-US" dirty="0">
                <a:solidFill>
                  <a:srgbClr val="294459"/>
                </a:solidFill>
                <a:latin typeface="Calibri"/>
                <a:cs typeface="Calibri"/>
              </a:rPr>
              <a:t>	entrance awards, awards for first-years and those just out of high school</a:t>
            </a:r>
          </a:p>
          <a:p>
            <a:pPr>
              <a:spcBef>
                <a:spcPts val="3600"/>
              </a:spcBef>
            </a:pPr>
            <a:r>
              <a:rPr lang="en-US" b="1" dirty="0">
                <a:solidFill>
                  <a:srgbClr val="294459"/>
                </a:solidFill>
                <a:latin typeface="Calibri"/>
                <a:cs typeface="Calibri"/>
              </a:rPr>
              <a:t>In college/</a:t>
            </a:r>
            <a:r>
              <a:rPr lang="en-US" b="1" dirty="0" err="1">
                <a:solidFill>
                  <a:srgbClr val="294459"/>
                </a:solidFill>
                <a:latin typeface="Calibri"/>
                <a:cs typeface="Calibri"/>
              </a:rPr>
              <a:t>uni</a:t>
            </a:r>
            <a:r>
              <a:rPr lang="en-US" dirty="0">
                <a:solidFill>
                  <a:srgbClr val="294459"/>
                </a:solidFill>
                <a:latin typeface="Calibri"/>
                <a:cs typeface="Calibri"/>
              </a:rPr>
              <a:t>? Get involved with clubs and associations &amp; check w/ financial aid office</a:t>
            </a:r>
          </a:p>
          <a:p>
            <a:pPr>
              <a:spcBef>
                <a:spcPts val="3600"/>
              </a:spcBef>
            </a:pPr>
            <a:r>
              <a:rPr lang="en-US" dirty="0">
                <a:solidFill>
                  <a:srgbClr val="294459"/>
                </a:solidFill>
                <a:latin typeface="Calibri"/>
                <a:cs typeface="Calibri"/>
              </a:rPr>
              <a:t>	find awards for second-years and above, department-nominated awards</a:t>
            </a:r>
          </a:p>
          <a:p>
            <a:pPr>
              <a:spcBef>
                <a:spcPts val="3600"/>
              </a:spcBef>
            </a:pPr>
            <a:r>
              <a:rPr lang="en-US" dirty="0">
                <a:solidFill>
                  <a:srgbClr val="294459"/>
                </a:solidFill>
                <a:latin typeface="Calibri"/>
                <a:cs typeface="Calibri"/>
              </a:rPr>
              <a:t>	</a:t>
            </a:r>
          </a:p>
          <a:p>
            <a:pPr>
              <a:spcBef>
                <a:spcPts val="3600"/>
              </a:spcBef>
            </a:pPr>
            <a:endParaRPr lang="en-CA" dirty="0">
              <a:solidFill>
                <a:srgbClr val="294459"/>
              </a:solidFill>
              <a:latin typeface="Calibri"/>
              <a:cs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sp>
        <p:nvSpPr>
          <p:cNvPr id="2" name="Arrow: Right 1">
            <a:extLst>
              <a:ext uri="{FF2B5EF4-FFF2-40B4-BE49-F238E27FC236}">
                <a16:creationId xmlns:a16="http://schemas.microsoft.com/office/drawing/2014/main" id="{09752DE8-98B4-4F8A-8D63-6CFB3A27D86C}"/>
              </a:ext>
            </a:extLst>
          </p:cNvPr>
          <p:cNvSpPr/>
          <p:nvPr/>
        </p:nvSpPr>
        <p:spPr>
          <a:xfrm>
            <a:off x="6212696" y="996024"/>
            <a:ext cx="2463760" cy="773544"/>
          </a:xfrm>
          <a:prstGeom prst="rightArrow">
            <a:avLst/>
          </a:prstGeom>
          <a:solidFill>
            <a:srgbClr val="294459"/>
          </a:solidFill>
          <a:ln>
            <a:solidFill>
              <a:srgbClr val="FFD21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CA" dirty="0">
              <a:cs typeface="Calibri"/>
            </a:endParaRPr>
          </a:p>
        </p:txBody>
      </p:sp>
      <p:pic>
        <p:nvPicPr>
          <p:cNvPr id="3" name="Picture 2" descr="A black and blue logo&#10;&#10;Description automatically generated">
            <a:extLst>
              <a:ext uri="{FF2B5EF4-FFF2-40B4-BE49-F238E27FC236}">
                <a16:creationId xmlns:a16="http://schemas.microsoft.com/office/drawing/2014/main" id="{6EACD42B-DE9B-FE0E-9705-7CA36A30E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7" name="Rectangle 6">
            <a:extLst>
              <a:ext uri="{FF2B5EF4-FFF2-40B4-BE49-F238E27FC236}">
                <a16:creationId xmlns:a16="http://schemas.microsoft.com/office/drawing/2014/main" id="{60E67C80-D5DC-6450-3173-1DB894EB0217}"/>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241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83045"/>
            <a:ext cx="9148045" cy="1325562"/>
          </a:xfrm>
        </p:spPr>
        <p:txBody>
          <a:bodyPr>
            <a:noAutofit/>
          </a:bodyPr>
          <a:lstStyle/>
          <a:p>
            <a:pPr algn="ctr"/>
            <a:r>
              <a:rPr lang="en-CA" sz="5400" dirty="0">
                <a:solidFill>
                  <a:srgbClr val="FFC000"/>
                </a:solidFill>
                <a:latin typeface="Calibri"/>
                <a:cs typeface="Calibri"/>
              </a:rPr>
              <a:t>Study and Go Abroad /</a:t>
            </a:r>
            <a:br>
              <a:rPr lang="en-CA" sz="5400" dirty="0">
                <a:solidFill>
                  <a:srgbClr val="FFC000"/>
                </a:solidFill>
                <a:latin typeface="Calibri"/>
                <a:cs typeface="Calibri"/>
              </a:rPr>
            </a:br>
            <a:r>
              <a:rPr lang="en-CA" sz="5400" dirty="0">
                <a:solidFill>
                  <a:srgbClr val="FFC000"/>
                </a:solidFill>
                <a:latin typeface="Calibri"/>
                <a:cs typeface="Calibri"/>
              </a:rPr>
              <a:t>SchoolFinder Fairs</a:t>
            </a:r>
            <a:endParaRPr lang="en-CA" sz="5400" dirty="0">
              <a:solidFill>
                <a:srgbClr val="1C384F"/>
              </a:solidFill>
              <a:latin typeface="Calibri"/>
              <a:cs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5" name="Picture 4" descr="A black and blue logo&#10;&#10;Description automatically generated">
            <a:extLst>
              <a:ext uri="{FF2B5EF4-FFF2-40B4-BE49-F238E27FC236}">
                <a16:creationId xmlns:a16="http://schemas.microsoft.com/office/drawing/2014/main" id="{1E557C65-EEC1-1837-D31D-B306002A3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5A1DB359-3D83-D446-B46B-0737E27A3443}"/>
              </a:ext>
            </a:extLst>
          </p:cNvPr>
          <p:cNvSpPr/>
          <p:nvPr/>
        </p:nvSpPr>
        <p:spPr>
          <a:xfrm>
            <a:off x="-252536" y="6209688"/>
            <a:ext cx="12601400" cy="1611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2">
            <a:extLst>
              <a:ext uri="{FF2B5EF4-FFF2-40B4-BE49-F238E27FC236}">
                <a16:creationId xmlns:a16="http://schemas.microsoft.com/office/drawing/2014/main" id="{70BE05D5-F4DC-B836-3AF8-A21622514D5D}"/>
              </a:ext>
            </a:extLst>
          </p:cNvPr>
          <p:cNvSpPr>
            <a:spLocks noGrp="1"/>
          </p:cNvSpPr>
          <p:nvPr>
            <p:ph idx="1"/>
          </p:nvPr>
        </p:nvSpPr>
        <p:spPr>
          <a:xfrm>
            <a:off x="323528" y="2708920"/>
            <a:ext cx="8496944" cy="4539883"/>
          </a:xfrm>
        </p:spPr>
        <p:txBody>
          <a:bodyPr vert="horz" lIns="91440" tIns="45720" rIns="91440" bIns="45720" rtlCol="0" anchor="t">
            <a:noAutofit/>
          </a:bodyPr>
          <a:lstStyle/>
          <a:p>
            <a:pPr marL="0" indent="0" algn="ctr">
              <a:buNone/>
            </a:pPr>
            <a:r>
              <a:rPr lang="en-US" sz="2200" dirty="0">
                <a:cs typeface="Calibri"/>
              </a:rPr>
              <a:t>Come out to SAGA / SFF this fall! Four cities across Canada:</a:t>
            </a:r>
          </a:p>
          <a:p>
            <a:pPr marL="0" indent="0" algn="ctr">
              <a:buNone/>
            </a:pPr>
            <a:r>
              <a:rPr lang="en-US" sz="2200" b="1" dirty="0">
                <a:cs typeface="Calibri"/>
              </a:rPr>
              <a:t>Calgary, Sept 27</a:t>
            </a:r>
          </a:p>
          <a:p>
            <a:pPr marL="0" indent="0" algn="ctr">
              <a:buNone/>
            </a:pPr>
            <a:r>
              <a:rPr lang="en-US" sz="2200" b="1" dirty="0">
                <a:cs typeface="Calibri"/>
              </a:rPr>
              <a:t>Vancouver, Sept 28</a:t>
            </a:r>
          </a:p>
          <a:p>
            <a:pPr marL="0" indent="0" algn="ctr">
              <a:buNone/>
            </a:pPr>
            <a:r>
              <a:rPr lang="en-US" sz="2200" b="1" dirty="0">
                <a:cs typeface="Calibri"/>
              </a:rPr>
              <a:t>Ottawa, Sept 30</a:t>
            </a:r>
          </a:p>
          <a:p>
            <a:pPr marL="0" indent="0" algn="ctr">
              <a:buNone/>
            </a:pPr>
            <a:r>
              <a:rPr lang="en-US" sz="2200" b="1" dirty="0">
                <a:cs typeface="Calibri"/>
              </a:rPr>
              <a:t>Toronto, Oct 1</a:t>
            </a:r>
          </a:p>
        </p:txBody>
      </p:sp>
      <p:pic>
        <p:nvPicPr>
          <p:cNvPr id="8" name="Picture 7" descr="A logo for a college&#10;&#10;Description automatically generated">
            <a:hlinkClick r:id="rId4"/>
            <a:extLst>
              <a:ext uri="{FF2B5EF4-FFF2-40B4-BE49-F238E27FC236}">
                <a16:creationId xmlns:a16="http://schemas.microsoft.com/office/drawing/2014/main" id="{3B4712EE-B936-355E-09D7-A39C31A16F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2461" b="-22461"/>
          <a:stretch/>
        </p:blipFill>
        <p:spPr>
          <a:xfrm>
            <a:off x="2965512" y="4978861"/>
            <a:ext cx="3212976" cy="3212976"/>
          </a:xfrm>
          <a:prstGeom prst="rect">
            <a:avLst/>
          </a:prstGeom>
        </p:spPr>
      </p:pic>
    </p:spTree>
    <p:extLst>
      <p:ext uri="{BB962C8B-B14F-4D97-AF65-F5344CB8AC3E}">
        <p14:creationId xmlns:p14="http://schemas.microsoft.com/office/powerpoint/2010/main" val="3810122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B1D8A7-DB9A-4380-9C11-A1DB7911A14D}"/>
              </a:ext>
            </a:extLst>
          </p:cNvPr>
          <p:cNvSpPr>
            <a:spLocks noGrp="1"/>
          </p:cNvSpPr>
          <p:nvPr>
            <p:ph type="sldNum" sz="quarter" idx="12"/>
          </p:nvPr>
        </p:nvSpPr>
        <p:spPr/>
        <p:txBody>
          <a:bodyPr/>
          <a:lstStyle/>
          <a:p>
            <a:fld id="{07624F40-EDAE-417A-B623-DAC87E92ED86}" type="slidenum">
              <a:rPr lang="en-CA" dirty="0" smtClean="0"/>
              <a:t>35</a:t>
            </a:fld>
            <a:endParaRPr lang="en-CA" dirty="0">
              <a:cs typeface="Calibri"/>
            </a:endParaRPr>
          </a:p>
        </p:txBody>
      </p:sp>
      <p:sp>
        <p:nvSpPr>
          <p:cNvPr id="5" name="Title 1">
            <a:extLst>
              <a:ext uri="{FF2B5EF4-FFF2-40B4-BE49-F238E27FC236}">
                <a16:creationId xmlns:a16="http://schemas.microsoft.com/office/drawing/2014/main" id="{875E67C0-38E1-49F6-B07A-96B65A7C9E76}"/>
              </a:ext>
            </a:extLst>
          </p:cNvPr>
          <p:cNvSpPr txBox="1">
            <a:spLocks/>
          </p:cNvSpPr>
          <p:nvPr/>
        </p:nvSpPr>
        <p:spPr>
          <a:xfrm>
            <a:off x="0" y="919282"/>
            <a:ext cx="9143999" cy="9353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6000" b="1" dirty="0">
                <a:solidFill>
                  <a:srgbClr val="1C384F"/>
                </a:solidFill>
                <a:latin typeface="Calibri"/>
                <a:cs typeface="Calibri"/>
              </a:rPr>
              <a:t>Q&amp;A + Thank you!</a:t>
            </a:r>
            <a:endParaRPr lang="en-CA" sz="6000" b="1" dirty="0">
              <a:solidFill>
                <a:srgbClr val="FFC000"/>
              </a:solidFill>
              <a:latin typeface="Calibri"/>
              <a:cs typeface="Calibri"/>
            </a:endParaRPr>
          </a:p>
        </p:txBody>
      </p:sp>
      <p:sp>
        <p:nvSpPr>
          <p:cNvPr id="6" name="Rectangle 5">
            <a:extLst>
              <a:ext uri="{FF2B5EF4-FFF2-40B4-BE49-F238E27FC236}">
                <a16:creationId xmlns:a16="http://schemas.microsoft.com/office/drawing/2014/main" id="{3B3E6A42-FF17-467E-A697-4BCF0C731C29}"/>
              </a:ext>
            </a:extLst>
          </p:cNvPr>
          <p:cNvSpPr/>
          <p:nvPr/>
        </p:nvSpPr>
        <p:spPr>
          <a:xfrm>
            <a:off x="53752" y="2414279"/>
            <a:ext cx="9036496" cy="3170099"/>
          </a:xfrm>
          <a:prstGeom prst="rect">
            <a:avLst/>
          </a:prstGeom>
        </p:spPr>
        <p:txBody>
          <a:bodyPr wrap="square" lIns="91440" tIns="45720" rIns="91440" bIns="45720" anchor="t">
            <a:spAutoFit/>
          </a:bodyPr>
          <a:lstStyle/>
          <a:p>
            <a:pPr algn="ctr">
              <a:spcBef>
                <a:spcPts val="3600"/>
              </a:spcBef>
            </a:pPr>
            <a:r>
              <a:rPr lang="en-CA" sz="2800" b="1" dirty="0">
                <a:solidFill>
                  <a:srgbClr val="294459"/>
                </a:solidFill>
                <a:latin typeface="Calibri"/>
                <a:cs typeface="Calibri"/>
              </a:rPr>
              <a:t>We wish you the best of luck in your search!</a:t>
            </a:r>
          </a:p>
          <a:p>
            <a:pPr algn="ctr">
              <a:spcBef>
                <a:spcPts val="3600"/>
              </a:spcBef>
            </a:pPr>
            <a:r>
              <a:rPr lang="en-CA" sz="2800" b="1" dirty="0">
                <a:solidFill>
                  <a:srgbClr val="294459"/>
                </a:solidFill>
                <a:latin typeface="Calibri"/>
                <a:cs typeface="Calibri"/>
              </a:rPr>
              <a:t>Be sure to check out the next session! And we hope to see you at a Study and Go Abroad / SchoolFinder Fair!</a:t>
            </a:r>
          </a:p>
          <a:p>
            <a:pPr algn="ctr">
              <a:spcBef>
                <a:spcPts val="3600"/>
              </a:spcBef>
            </a:pPr>
            <a:br>
              <a:rPr lang="en-CA" sz="2800" b="1" dirty="0">
                <a:solidFill>
                  <a:srgbClr val="294459"/>
                </a:solidFill>
                <a:latin typeface="Calibri"/>
                <a:cs typeface="Calibri"/>
              </a:rPr>
            </a:br>
            <a:r>
              <a:rPr lang="en-CA" sz="2800" dirty="0">
                <a:solidFill>
                  <a:srgbClr val="294459"/>
                </a:solidFill>
                <a:latin typeface="Calibri"/>
                <a:cs typeface="Calibri"/>
              </a:rPr>
              <a:t>(And visit us on social!)</a:t>
            </a:r>
            <a:endParaRPr lang="en-US" sz="2800" dirty="0">
              <a:solidFill>
                <a:srgbClr val="294459"/>
              </a:solidFill>
              <a:latin typeface="Calibri"/>
              <a:cs typeface="Calibri"/>
            </a:endParaRPr>
          </a:p>
        </p:txBody>
      </p:sp>
      <p:sp>
        <p:nvSpPr>
          <p:cNvPr id="7" name="Rectangle 6">
            <a:extLst>
              <a:ext uri="{FF2B5EF4-FFF2-40B4-BE49-F238E27FC236}">
                <a16:creationId xmlns:a16="http://schemas.microsoft.com/office/drawing/2014/main" id="{B7C58B18-0398-4188-A251-14B115A575F5}"/>
              </a:ext>
            </a:extLst>
          </p:cNvPr>
          <p:cNvSpPr/>
          <p:nvPr/>
        </p:nvSpPr>
        <p:spPr>
          <a:xfrm>
            <a:off x="2620926" y="5612946"/>
            <a:ext cx="1751367" cy="307777"/>
          </a:xfrm>
          <a:prstGeom prst="rect">
            <a:avLst/>
          </a:prstGeom>
        </p:spPr>
        <p:txBody>
          <a:bodyPr wrap="square" lIns="91440" tIns="45720" rIns="91440" bIns="45720" anchor="t">
            <a:spAutoFit/>
          </a:bodyPr>
          <a:lstStyle/>
          <a:p>
            <a:r>
              <a:rPr lang="en-CA" sz="1400" b="1" dirty="0">
                <a:solidFill>
                  <a:srgbClr val="1C384F"/>
                </a:solidFill>
                <a:latin typeface="Calibri"/>
                <a:cs typeface="Calibri"/>
              </a:rPr>
              <a:t>@ScholarshipsCA</a:t>
            </a:r>
          </a:p>
        </p:txBody>
      </p:sp>
      <p:sp>
        <p:nvSpPr>
          <p:cNvPr id="8" name="Rectangle 7">
            <a:extLst>
              <a:ext uri="{FF2B5EF4-FFF2-40B4-BE49-F238E27FC236}">
                <a16:creationId xmlns:a16="http://schemas.microsoft.com/office/drawing/2014/main" id="{0E2DE046-8DC4-4DEA-A8D8-D6BF0D807749}"/>
              </a:ext>
            </a:extLst>
          </p:cNvPr>
          <p:cNvSpPr/>
          <p:nvPr/>
        </p:nvSpPr>
        <p:spPr>
          <a:xfrm>
            <a:off x="574524" y="5628186"/>
            <a:ext cx="2304256" cy="307777"/>
          </a:xfrm>
          <a:prstGeom prst="rect">
            <a:avLst/>
          </a:prstGeom>
        </p:spPr>
        <p:txBody>
          <a:bodyPr wrap="square" lIns="91440" tIns="45720" rIns="91440" bIns="45720" anchor="t">
            <a:spAutoFit/>
          </a:bodyPr>
          <a:lstStyle/>
          <a:p>
            <a:r>
              <a:rPr lang="en-CA" sz="1400" b="1" dirty="0">
                <a:solidFill>
                  <a:srgbClr val="1C384F"/>
                </a:solidFill>
                <a:latin typeface="Calibri"/>
                <a:cs typeface="Calibri"/>
              </a:rPr>
              <a:t>/ScholarshipsCanada</a:t>
            </a:r>
          </a:p>
        </p:txBody>
      </p:sp>
      <p:pic>
        <p:nvPicPr>
          <p:cNvPr id="9" name="Picture 2" descr="Image result for facebook icon">
            <a:extLst>
              <a:ext uri="{FF2B5EF4-FFF2-40B4-BE49-F238E27FC236}">
                <a16:creationId xmlns:a16="http://schemas.microsoft.com/office/drawing/2014/main" id="{7356F1D9-AC71-4E47-A6E5-1BDDF54175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300" y="5601388"/>
            <a:ext cx="333549" cy="3335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twitter icon">
            <a:extLst>
              <a:ext uri="{FF2B5EF4-FFF2-40B4-BE49-F238E27FC236}">
                <a16:creationId xmlns:a16="http://schemas.microsoft.com/office/drawing/2014/main" id="{6C7FF061-E9BE-41E7-97DD-92098152B9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5304" y="5589381"/>
            <a:ext cx="361822" cy="3618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CE0DBCC-345A-4A0F-9079-21058197D6A5}"/>
              </a:ext>
            </a:extLst>
          </p:cNvPr>
          <p:cNvSpPr/>
          <p:nvPr/>
        </p:nvSpPr>
        <p:spPr>
          <a:xfrm>
            <a:off x="4575319" y="5619540"/>
            <a:ext cx="1856727" cy="307777"/>
          </a:xfrm>
          <a:prstGeom prst="rect">
            <a:avLst/>
          </a:prstGeom>
        </p:spPr>
        <p:txBody>
          <a:bodyPr wrap="none" lIns="91440" tIns="45720" rIns="91440" bIns="45720" anchor="t">
            <a:spAutoFit/>
          </a:bodyPr>
          <a:lstStyle/>
          <a:p>
            <a:r>
              <a:rPr lang="en-CA" sz="1400" b="1" dirty="0">
                <a:solidFill>
                  <a:srgbClr val="1C384F"/>
                </a:solidFill>
                <a:latin typeface="Calibri"/>
                <a:cs typeface="Calibri"/>
              </a:rPr>
              <a:t>@ScholarshipsCanada</a:t>
            </a:r>
          </a:p>
        </p:txBody>
      </p:sp>
      <p:pic>
        <p:nvPicPr>
          <p:cNvPr id="12" name="Picture 2" descr="Image result for instagram logo">
            <a:extLst>
              <a:ext uri="{FF2B5EF4-FFF2-40B4-BE49-F238E27FC236}">
                <a16:creationId xmlns:a16="http://schemas.microsoft.com/office/drawing/2014/main" id="{940BB686-0DF7-4533-9C4D-B785247873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7606" y="5563005"/>
            <a:ext cx="412960" cy="4129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2" name="Picture 2" descr="Logo&#10;&#10;Description automatically generated">
            <a:extLst>
              <a:ext uri="{FF2B5EF4-FFF2-40B4-BE49-F238E27FC236}">
                <a16:creationId xmlns:a16="http://schemas.microsoft.com/office/drawing/2014/main" id="{1107FF62-291C-7972-1FEA-B35D13073812}"/>
              </a:ext>
            </a:extLst>
          </p:cNvPr>
          <p:cNvPicPr>
            <a:picLocks noChangeAspect="1" noChangeArrowheads="1"/>
          </p:cNvPicPr>
          <p:nvPr/>
        </p:nvPicPr>
        <p:blipFill>
          <a:blip r:embed="rId6">
            <a:extLst>
              <a:ext uri="{837473B0-CC2E-450A-ABE3-18F120FF3D39}">
                <a1611:picAttrSrcUrl xmlns:a1611="http://schemas.microsoft.com/office/drawing/2016/11/main" r:id="rId7"/>
              </a:ext>
            </a:extLst>
          </a:blip>
          <a:srcRect/>
          <a:stretch>
            <a:fillRect/>
          </a:stretch>
        </p:blipFill>
        <p:spPr bwMode="auto">
          <a:xfrm>
            <a:off x="6631480" y="5599043"/>
            <a:ext cx="333549" cy="3335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D5E04C5-B9ED-E7F6-1AE7-292B6C561DE7}"/>
              </a:ext>
            </a:extLst>
          </p:cNvPr>
          <p:cNvSpPr/>
          <p:nvPr/>
        </p:nvSpPr>
        <p:spPr>
          <a:xfrm>
            <a:off x="7017821" y="5628331"/>
            <a:ext cx="1856727" cy="307777"/>
          </a:xfrm>
          <a:prstGeom prst="rect">
            <a:avLst/>
          </a:prstGeom>
        </p:spPr>
        <p:txBody>
          <a:bodyPr wrap="none" lIns="91440" tIns="45720" rIns="91440" bIns="45720" anchor="t">
            <a:spAutoFit/>
          </a:bodyPr>
          <a:lstStyle/>
          <a:p>
            <a:r>
              <a:rPr lang="en-CA" sz="1400" b="1" dirty="0">
                <a:solidFill>
                  <a:srgbClr val="1C384F"/>
                </a:solidFill>
                <a:latin typeface="Calibri"/>
                <a:cs typeface="Calibri"/>
              </a:rPr>
              <a:t>@ScholarshipsCanada</a:t>
            </a:r>
          </a:p>
        </p:txBody>
      </p:sp>
      <p:pic>
        <p:nvPicPr>
          <p:cNvPr id="3" name="Picture 2" descr="A black and blue logo&#10;&#10;Description automatically generated">
            <a:extLst>
              <a:ext uri="{FF2B5EF4-FFF2-40B4-BE49-F238E27FC236}">
                <a16:creationId xmlns:a16="http://schemas.microsoft.com/office/drawing/2014/main" id="{6828C70F-3F2A-D576-2CFE-6519D4F76C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14" name="Rectangle 13">
            <a:extLst>
              <a:ext uri="{FF2B5EF4-FFF2-40B4-BE49-F238E27FC236}">
                <a16:creationId xmlns:a16="http://schemas.microsoft.com/office/drawing/2014/main" id="{2A971B87-8ABF-976B-88B2-E4C9E4DDE6EE}"/>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9282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365125"/>
            <a:ext cx="8447855" cy="1551707"/>
          </a:xfrm>
        </p:spPr>
        <p:txBody>
          <a:bodyPr>
            <a:normAutofit/>
          </a:bodyPr>
          <a:lstStyle/>
          <a:p>
            <a:pPr algn="l"/>
            <a:r>
              <a:rPr lang="en-CA" sz="3200" dirty="0">
                <a:solidFill>
                  <a:srgbClr val="1C384F"/>
                </a:solidFill>
                <a:latin typeface="Calibri"/>
                <a:cs typeface="Calibri"/>
              </a:rPr>
              <a:t>Definitions: Schools</a:t>
            </a:r>
            <a:endParaRPr lang="en-US" dirty="0"/>
          </a:p>
        </p:txBody>
      </p:sp>
      <p:sp>
        <p:nvSpPr>
          <p:cNvPr id="10" name="Content Placeholder 2"/>
          <p:cNvSpPr>
            <a:spLocks noGrp="1"/>
          </p:cNvSpPr>
          <p:nvPr>
            <p:ph idx="1"/>
          </p:nvPr>
        </p:nvSpPr>
        <p:spPr>
          <a:xfrm>
            <a:off x="467544" y="1481405"/>
            <a:ext cx="8496944" cy="4539883"/>
          </a:xfrm>
        </p:spPr>
        <p:txBody>
          <a:bodyPr vert="horz" lIns="91440" tIns="45720" rIns="91440" bIns="45720" rtlCol="0" anchor="t">
            <a:noAutofit/>
          </a:bodyPr>
          <a:lstStyle/>
          <a:p>
            <a:pPr marL="0" indent="0">
              <a:buNone/>
            </a:pPr>
            <a:r>
              <a:rPr lang="en-CA" sz="2200" b="1" dirty="0">
                <a:cs typeface="Calibri"/>
              </a:rPr>
              <a:t>University</a:t>
            </a:r>
            <a:r>
              <a:rPr lang="en-CA" sz="2200" dirty="0">
                <a:cs typeface="Calibri"/>
              </a:rPr>
              <a:t>: big institution, usually focused on bachelor degrees, often called “college” in the United States. Typically publicly funded</a:t>
            </a:r>
          </a:p>
          <a:p>
            <a:pPr marL="0" indent="0">
              <a:buNone/>
            </a:pPr>
            <a:endParaRPr lang="en-CA" sz="2200" dirty="0">
              <a:cs typeface="Calibri"/>
            </a:endParaRPr>
          </a:p>
          <a:p>
            <a:pPr marL="0" indent="0">
              <a:buNone/>
            </a:pPr>
            <a:r>
              <a:rPr lang="en-CA" sz="2200" b="1" dirty="0">
                <a:cs typeface="Calibri"/>
              </a:rPr>
              <a:t>College</a:t>
            </a:r>
            <a:r>
              <a:rPr lang="en-CA" sz="2200" dirty="0">
                <a:cs typeface="Calibri"/>
              </a:rPr>
              <a:t>: smaller schools, usually focused on diplomas and trades certificates, often called “community college” in the United States. Publicly funded</a:t>
            </a:r>
          </a:p>
          <a:p>
            <a:pPr marL="0" indent="0">
              <a:buNone/>
            </a:pPr>
            <a:endParaRPr lang="en-CA" sz="2200" dirty="0">
              <a:cs typeface="Calibri"/>
            </a:endParaRPr>
          </a:p>
          <a:p>
            <a:pPr marL="0" indent="0">
              <a:buNone/>
            </a:pPr>
            <a:r>
              <a:rPr lang="en-CA" sz="2200" b="1" dirty="0">
                <a:cs typeface="Calibri"/>
              </a:rPr>
              <a:t>Career college</a:t>
            </a:r>
            <a:r>
              <a:rPr lang="en-CA" sz="2200" dirty="0">
                <a:cs typeface="Calibri"/>
              </a:rPr>
              <a:t>: small schools, may work with a larger college or university as a partner. Focused on short programs for career readiness. Privately funded</a:t>
            </a:r>
          </a:p>
          <a:p>
            <a:pPr marL="0" indent="0">
              <a:buNone/>
            </a:pPr>
            <a:endParaRPr lang="en-CA" sz="2200" dirty="0">
              <a:cs typeface="Calibri"/>
            </a:endParaRPr>
          </a:p>
          <a:p>
            <a:pPr marL="0" indent="0">
              <a:buNone/>
            </a:pPr>
            <a:r>
              <a:rPr lang="en-CA" sz="2200" b="1" dirty="0">
                <a:cs typeface="Calibri"/>
              </a:rPr>
              <a:t>Grad school</a:t>
            </a:r>
            <a:r>
              <a:rPr lang="en-CA" sz="2200" dirty="0">
                <a:cs typeface="Calibri"/>
              </a:rPr>
              <a:t>: part of a university, focused on professional programs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3" name="Picture 2" descr="A black and blue logo&#10;&#10;Description automatically generated">
            <a:extLst>
              <a:ext uri="{FF2B5EF4-FFF2-40B4-BE49-F238E27FC236}">
                <a16:creationId xmlns:a16="http://schemas.microsoft.com/office/drawing/2014/main" id="{13347898-54F9-5CF9-74EE-A58300B88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pic>
        <p:nvPicPr>
          <p:cNvPr id="4" name="Picture 3" descr="A black and blue logo&#10;&#10;Description automatically generated">
            <a:extLst>
              <a:ext uri="{FF2B5EF4-FFF2-40B4-BE49-F238E27FC236}">
                <a16:creationId xmlns:a16="http://schemas.microsoft.com/office/drawing/2014/main" id="{45D1F78D-040B-79DA-6DB5-1B414D4ED0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5" name="Rectangle 4">
            <a:extLst>
              <a:ext uri="{FF2B5EF4-FFF2-40B4-BE49-F238E27FC236}">
                <a16:creationId xmlns:a16="http://schemas.microsoft.com/office/drawing/2014/main" id="{7EB54714-97CB-5256-0457-709FB26F73F2}"/>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8505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365125"/>
            <a:ext cx="8447855" cy="1551707"/>
          </a:xfrm>
        </p:spPr>
        <p:txBody>
          <a:bodyPr>
            <a:normAutofit/>
          </a:bodyPr>
          <a:lstStyle/>
          <a:p>
            <a:pPr algn="l"/>
            <a:r>
              <a:rPr lang="en-CA" sz="3200" dirty="0">
                <a:solidFill>
                  <a:srgbClr val="1C384F"/>
                </a:solidFill>
                <a:latin typeface="Calibri"/>
                <a:cs typeface="Calibri"/>
              </a:rPr>
              <a:t>Definitions: Programs</a:t>
            </a:r>
            <a:endParaRPr lang="en-US" dirty="0"/>
          </a:p>
        </p:txBody>
      </p:sp>
      <p:sp>
        <p:nvSpPr>
          <p:cNvPr id="10" name="Content Placeholder 2"/>
          <p:cNvSpPr>
            <a:spLocks noGrp="1"/>
          </p:cNvSpPr>
          <p:nvPr>
            <p:ph idx="1"/>
          </p:nvPr>
        </p:nvSpPr>
        <p:spPr>
          <a:xfrm>
            <a:off x="467544" y="1481405"/>
            <a:ext cx="8496944" cy="4539883"/>
          </a:xfrm>
        </p:spPr>
        <p:txBody>
          <a:bodyPr vert="horz" lIns="91440" tIns="45720" rIns="91440" bIns="45720" rtlCol="0" anchor="t">
            <a:noAutofit/>
          </a:bodyPr>
          <a:lstStyle/>
          <a:p>
            <a:pPr marL="0" indent="0">
              <a:buNone/>
            </a:pPr>
            <a:r>
              <a:rPr lang="en-CA" sz="2200" b="1" dirty="0">
                <a:cs typeface="Calibri"/>
              </a:rPr>
              <a:t>Undergraduate</a:t>
            </a:r>
            <a:r>
              <a:rPr lang="en-CA" sz="2200" dirty="0">
                <a:cs typeface="Calibri"/>
              </a:rPr>
              <a:t>: programs for students out of high school. Usually diploma or bachelor level</a:t>
            </a:r>
          </a:p>
          <a:p>
            <a:pPr marL="0" indent="0">
              <a:buNone/>
            </a:pPr>
            <a:endParaRPr lang="en-CA" sz="2200" dirty="0">
              <a:cs typeface="Calibri"/>
            </a:endParaRPr>
          </a:p>
          <a:p>
            <a:pPr marL="0" indent="0">
              <a:buNone/>
            </a:pPr>
            <a:r>
              <a:rPr lang="en-CA" sz="2200" b="1" dirty="0">
                <a:cs typeface="Calibri"/>
              </a:rPr>
              <a:t>Graduate degree</a:t>
            </a:r>
            <a:r>
              <a:rPr lang="en-CA" sz="2200" dirty="0">
                <a:cs typeface="Calibri"/>
              </a:rPr>
              <a:t>: further education for students who have completed undergrad, at the master or even PhD level. Think law school, med school, teacher’s college</a:t>
            </a:r>
          </a:p>
          <a:p>
            <a:pPr marL="0" indent="0">
              <a:buNone/>
            </a:pPr>
            <a:endParaRPr lang="en-CA" sz="2200" dirty="0">
              <a:cs typeface="Calibri"/>
            </a:endParaRPr>
          </a:p>
          <a:p>
            <a:pPr marL="0" indent="0">
              <a:buNone/>
            </a:pPr>
            <a:r>
              <a:rPr lang="en-CA" sz="2200" b="1" dirty="0">
                <a:cs typeface="Calibri"/>
              </a:rPr>
              <a:t>Co-op / internship</a:t>
            </a:r>
            <a:r>
              <a:rPr lang="en-CA" sz="2200" dirty="0">
                <a:cs typeface="Calibri"/>
              </a:rPr>
              <a:t>: work-integrated learning; get paid to work while you study and develop your career skills</a:t>
            </a:r>
          </a:p>
          <a:p>
            <a:pPr marL="0" indent="0">
              <a:buNone/>
            </a:pPr>
            <a:endParaRPr lang="en-CA" sz="2200" dirty="0">
              <a:cs typeface="Calibri"/>
            </a:endParaRPr>
          </a:p>
          <a:p>
            <a:pPr marL="0" indent="0">
              <a:buNone/>
            </a:pPr>
            <a:r>
              <a:rPr lang="en-CA" sz="2200" b="1" dirty="0">
                <a:cs typeface="Calibri"/>
              </a:rPr>
              <a:t>Apprenticeship</a:t>
            </a:r>
            <a:r>
              <a:rPr lang="en-CA" sz="2200" dirty="0">
                <a:cs typeface="Calibri"/>
              </a:rPr>
              <a:t>: a stepping stone to education in the skilled trades. Think plumber, electrician, welder</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pic>
        <p:nvPicPr>
          <p:cNvPr id="3" name="Picture 2" descr="A black and blue logo&#10;&#10;Description automatically generated">
            <a:extLst>
              <a:ext uri="{FF2B5EF4-FFF2-40B4-BE49-F238E27FC236}">
                <a16:creationId xmlns:a16="http://schemas.microsoft.com/office/drawing/2014/main" id="{13347898-54F9-5CF9-74EE-A58300B887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pic>
        <p:nvPicPr>
          <p:cNvPr id="2" name="Picture 1" descr="A black and blue logo&#10;&#10;Description automatically generated">
            <a:extLst>
              <a:ext uri="{FF2B5EF4-FFF2-40B4-BE49-F238E27FC236}">
                <a16:creationId xmlns:a16="http://schemas.microsoft.com/office/drawing/2014/main" id="{F5AF889F-643D-3330-CCCB-CDBD355342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4" name="Rectangle 3">
            <a:extLst>
              <a:ext uri="{FF2B5EF4-FFF2-40B4-BE49-F238E27FC236}">
                <a16:creationId xmlns:a16="http://schemas.microsoft.com/office/drawing/2014/main" id="{34779807-04D6-7928-E715-04FE7DFEC247}"/>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14505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479213"/>
            <a:ext cx="7886700" cy="1325562"/>
          </a:xfrm>
        </p:spPr>
        <p:txBody>
          <a:bodyPr>
            <a:noAutofit/>
          </a:bodyPr>
          <a:lstStyle/>
          <a:p>
            <a:pPr algn="ctr"/>
            <a:r>
              <a:rPr lang="en-CA" sz="7000" dirty="0">
                <a:solidFill>
                  <a:srgbClr val="FFC000"/>
                </a:solidFill>
                <a:latin typeface="Calibri"/>
                <a:cs typeface="Calibri"/>
              </a:rPr>
              <a:t>The Career Quiz</a:t>
            </a:r>
            <a:endParaRPr lang="en-CA" sz="7000" dirty="0">
              <a:solidFill>
                <a:srgbClr val="1C384F"/>
              </a:solidFill>
              <a:latin typeface="Calibri"/>
              <a:cs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sp>
        <p:nvSpPr>
          <p:cNvPr id="2" name="Content Placeholder 2">
            <a:extLst>
              <a:ext uri="{FF2B5EF4-FFF2-40B4-BE49-F238E27FC236}">
                <a16:creationId xmlns:a16="http://schemas.microsoft.com/office/drawing/2014/main" id="{70BE05D5-F4DC-B836-3AF8-A21622514D5D}"/>
              </a:ext>
            </a:extLst>
          </p:cNvPr>
          <p:cNvSpPr>
            <a:spLocks noGrp="1"/>
          </p:cNvSpPr>
          <p:nvPr>
            <p:ph idx="1"/>
          </p:nvPr>
        </p:nvSpPr>
        <p:spPr>
          <a:xfrm>
            <a:off x="323528" y="2636912"/>
            <a:ext cx="8496944" cy="4539883"/>
          </a:xfrm>
        </p:spPr>
        <p:txBody>
          <a:bodyPr vert="horz" lIns="91440" tIns="45720" rIns="91440" bIns="45720" rtlCol="0" anchor="t">
            <a:noAutofit/>
          </a:bodyPr>
          <a:lstStyle/>
          <a:p>
            <a:pPr marL="0" indent="0" algn="ctr">
              <a:buNone/>
            </a:pPr>
            <a:r>
              <a:rPr lang="en-US" sz="2200" dirty="0">
                <a:cs typeface="Calibri"/>
              </a:rPr>
              <a:t>The Career Quiz was created by Rodger Harp, an accomplished</a:t>
            </a:r>
          </a:p>
          <a:p>
            <a:pPr marL="0" indent="0" algn="ctr">
              <a:buNone/>
            </a:pPr>
            <a:r>
              <a:rPr lang="en-US" sz="2200" dirty="0">
                <a:cs typeface="Calibri"/>
              </a:rPr>
              <a:t>career counsellor who has helped thousands of students across Canada</a:t>
            </a:r>
          </a:p>
          <a:p>
            <a:pPr marL="0" indent="0" algn="ctr">
              <a:buNone/>
            </a:pPr>
            <a:r>
              <a:rPr lang="en-US" sz="2200" dirty="0">
                <a:cs typeface="Calibri"/>
              </a:rPr>
              <a:t> with his books on careers and life skills.</a:t>
            </a:r>
          </a:p>
          <a:p>
            <a:pPr marL="0" indent="0" algn="ctr">
              <a:buNone/>
            </a:pPr>
            <a:endParaRPr lang="en-US" sz="2200" dirty="0">
              <a:cs typeface="Calibri"/>
            </a:endParaRPr>
          </a:p>
          <a:p>
            <a:pPr marL="0" indent="0" algn="ctr">
              <a:buNone/>
            </a:pPr>
            <a:endParaRPr lang="en-US" sz="2200" dirty="0">
              <a:cs typeface="Calibri"/>
            </a:endParaRPr>
          </a:p>
          <a:p>
            <a:pPr marL="0" indent="0" algn="ctr">
              <a:buNone/>
            </a:pPr>
            <a:r>
              <a:rPr lang="en-CA" sz="2200" dirty="0">
                <a:cs typeface="Calibri"/>
                <a:hlinkClick r:id="rId3"/>
              </a:rPr>
              <a:t>https://www.schoolfinder.com/Careers/CareerQuiz/CareerQuiz.aspx</a:t>
            </a:r>
            <a:endParaRPr lang="en-CA" sz="2200" dirty="0">
              <a:cs typeface="Calibri"/>
            </a:endParaRPr>
          </a:p>
        </p:txBody>
      </p:sp>
      <p:pic>
        <p:nvPicPr>
          <p:cNvPr id="6" name="Picture 5" descr="A black and blue logo&#10;&#10;Description automatically generated">
            <a:extLst>
              <a:ext uri="{FF2B5EF4-FFF2-40B4-BE49-F238E27FC236}">
                <a16:creationId xmlns:a16="http://schemas.microsoft.com/office/drawing/2014/main" id="{3A301BCE-ABFE-D69C-C627-C90FCE1FDE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7" name="Rectangle 6">
            <a:extLst>
              <a:ext uri="{FF2B5EF4-FFF2-40B4-BE49-F238E27FC236}">
                <a16:creationId xmlns:a16="http://schemas.microsoft.com/office/drawing/2014/main" id="{CF08AB21-002C-C0A7-09B2-33AD0183D865}"/>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1967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479213"/>
            <a:ext cx="7886700" cy="1325562"/>
          </a:xfrm>
        </p:spPr>
        <p:txBody>
          <a:bodyPr>
            <a:noAutofit/>
          </a:bodyPr>
          <a:lstStyle/>
          <a:p>
            <a:pPr algn="ctr"/>
            <a:r>
              <a:rPr lang="en-CA" sz="6000" dirty="0">
                <a:solidFill>
                  <a:srgbClr val="FFC000"/>
                </a:solidFill>
                <a:latin typeface="Calibri"/>
                <a:cs typeface="Calibri"/>
              </a:rPr>
              <a:t>Your matching schools</a:t>
            </a:r>
            <a:endParaRPr lang="en-CA" sz="6000" dirty="0">
              <a:solidFill>
                <a:srgbClr val="1C384F"/>
              </a:solidFill>
              <a:latin typeface="Calibri"/>
              <a:cs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sp>
        <p:nvSpPr>
          <p:cNvPr id="2" name="Content Placeholder 2">
            <a:extLst>
              <a:ext uri="{FF2B5EF4-FFF2-40B4-BE49-F238E27FC236}">
                <a16:creationId xmlns:a16="http://schemas.microsoft.com/office/drawing/2014/main" id="{70BE05D5-F4DC-B836-3AF8-A21622514D5D}"/>
              </a:ext>
            </a:extLst>
          </p:cNvPr>
          <p:cNvSpPr>
            <a:spLocks noGrp="1"/>
          </p:cNvSpPr>
          <p:nvPr>
            <p:ph idx="1"/>
          </p:nvPr>
        </p:nvSpPr>
        <p:spPr>
          <a:xfrm>
            <a:off x="323528" y="2636912"/>
            <a:ext cx="8496944" cy="4539883"/>
          </a:xfrm>
        </p:spPr>
        <p:txBody>
          <a:bodyPr vert="horz" lIns="91440" tIns="45720" rIns="91440" bIns="45720" rtlCol="0" anchor="t">
            <a:noAutofit/>
          </a:bodyPr>
          <a:lstStyle/>
          <a:p>
            <a:pPr marL="0" indent="0" algn="ctr">
              <a:buNone/>
            </a:pPr>
            <a:r>
              <a:rPr lang="en-US" sz="2200" dirty="0">
                <a:cs typeface="Calibri"/>
              </a:rPr>
              <a:t>Get a list of schools that fit you:</a:t>
            </a:r>
          </a:p>
          <a:p>
            <a:pPr marL="0" indent="0" algn="ctr">
              <a:buNone/>
            </a:pPr>
            <a:endParaRPr lang="en-US" sz="2200" dirty="0">
              <a:cs typeface="Calibri"/>
            </a:endParaRPr>
          </a:p>
          <a:p>
            <a:pPr algn="ctr"/>
            <a:r>
              <a:rPr lang="en-US" sz="2200" dirty="0">
                <a:cs typeface="Calibri"/>
              </a:rPr>
              <a:t>Check profiles</a:t>
            </a:r>
          </a:p>
          <a:p>
            <a:pPr algn="ctr"/>
            <a:r>
              <a:rPr lang="en-US" sz="2200" dirty="0">
                <a:cs typeface="Calibri"/>
              </a:rPr>
              <a:t>Tick the box &amp; submit to request info</a:t>
            </a:r>
          </a:p>
          <a:p>
            <a:pPr algn="ctr"/>
            <a:r>
              <a:rPr lang="en-US" sz="2200" dirty="0">
                <a:cs typeface="Calibri"/>
              </a:rPr>
              <a:t>Schools will reach out to you directly</a:t>
            </a:r>
          </a:p>
          <a:p>
            <a:pPr marL="0" indent="0" algn="ctr">
              <a:buNone/>
            </a:pPr>
            <a:endParaRPr lang="en-US" sz="2200" dirty="0">
              <a:cs typeface="Calibri"/>
            </a:endParaRPr>
          </a:p>
          <a:p>
            <a:pPr marL="0" indent="0" algn="ctr">
              <a:buNone/>
            </a:pPr>
            <a:r>
              <a:rPr lang="en-CA" sz="2200" dirty="0">
                <a:cs typeface="Calibri"/>
                <a:hlinkClick r:id="rId3"/>
              </a:rPr>
              <a:t>https://www.schoolfinder.com/MyAccount/MyRequest.aspx</a:t>
            </a:r>
            <a:endParaRPr lang="en-CA" sz="2200" dirty="0">
              <a:cs typeface="Calibri"/>
            </a:endParaRPr>
          </a:p>
        </p:txBody>
      </p:sp>
      <p:pic>
        <p:nvPicPr>
          <p:cNvPr id="5" name="Picture 4" descr="A black and blue logo&#10;&#10;Description automatically generated">
            <a:extLst>
              <a:ext uri="{FF2B5EF4-FFF2-40B4-BE49-F238E27FC236}">
                <a16:creationId xmlns:a16="http://schemas.microsoft.com/office/drawing/2014/main" id="{0C530772-ED4F-ED1D-5C2F-0D112D6639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00C3037D-99D9-09F9-F177-398EFC0EFC71}"/>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85841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479213"/>
            <a:ext cx="7886700" cy="1325562"/>
          </a:xfrm>
        </p:spPr>
        <p:txBody>
          <a:bodyPr>
            <a:noAutofit/>
          </a:bodyPr>
          <a:lstStyle/>
          <a:p>
            <a:pPr algn="ctr"/>
            <a:r>
              <a:rPr lang="en-CA" sz="6000" dirty="0">
                <a:solidFill>
                  <a:srgbClr val="FFC000"/>
                </a:solidFill>
                <a:latin typeface="Calibri"/>
                <a:cs typeface="Calibri"/>
              </a:rPr>
              <a:t>Your matching programs</a:t>
            </a:r>
            <a:endParaRPr lang="en-CA" sz="6000" dirty="0">
              <a:solidFill>
                <a:srgbClr val="1C384F"/>
              </a:solidFill>
              <a:latin typeface="Calibri"/>
              <a:cs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sp>
        <p:nvSpPr>
          <p:cNvPr id="2" name="Content Placeholder 2">
            <a:extLst>
              <a:ext uri="{FF2B5EF4-FFF2-40B4-BE49-F238E27FC236}">
                <a16:creationId xmlns:a16="http://schemas.microsoft.com/office/drawing/2014/main" id="{70BE05D5-F4DC-B836-3AF8-A21622514D5D}"/>
              </a:ext>
            </a:extLst>
          </p:cNvPr>
          <p:cNvSpPr>
            <a:spLocks noGrp="1"/>
          </p:cNvSpPr>
          <p:nvPr>
            <p:ph idx="1"/>
          </p:nvPr>
        </p:nvSpPr>
        <p:spPr>
          <a:xfrm>
            <a:off x="323528" y="2636912"/>
            <a:ext cx="8496944" cy="4539883"/>
          </a:xfrm>
        </p:spPr>
        <p:txBody>
          <a:bodyPr vert="horz" lIns="91440" tIns="45720" rIns="91440" bIns="45720" rtlCol="0" anchor="t">
            <a:noAutofit/>
          </a:bodyPr>
          <a:lstStyle/>
          <a:p>
            <a:pPr marL="0" indent="0" algn="ctr">
              <a:buNone/>
            </a:pPr>
            <a:r>
              <a:rPr lang="en-US" sz="2200" dirty="0">
                <a:cs typeface="Calibri"/>
              </a:rPr>
              <a:t>Find a list of programs to explore:</a:t>
            </a:r>
          </a:p>
          <a:p>
            <a:pPr marL="0" indent="0" algn="ctr">
              <a:buNone/>
            </a:pPr>
            <a:endParaRPr lang="en-US" sz="2200" dirty="0">
              <a:cs typeface="Calibri"/>
            </a:endParaRPr>
          </a:p>
          <a:p>
            <a:pPr algn="ctr"/>
            <a:r>
              <a:rPr lang="en-US" sz="2200" dirty="0">
                <a:cs typeface="Calibri"/>
              </a:rPr>
              <a:t>Sort by important factors</a:t>
            </a:r>
          </a:p>
          <a:p>
            <a:pPr algn="ctr"/>
            <a:r>
              <a:rPr lang="en-US" sz="2200" dirty="0">
                <a:cs typeface="Calibri"/>
              </a:rPr>
              <a:t>Check out each program listing separately</a:t>
            </a:r>
          </a:p>
          <a:p>
            <a:pPr algn="ctr"/>
            <a:r>
              <a:rPr lang="en-US" sz="2200" dirty="0">
                <a:cs typeface="Calibri"/>
              </a:rPr>
              <a:t>Choose programs to compare directly</a:t>
            </a:r>
          </a:p>
          <a:p>
            <a:pPr algn="ctr"/>
            <a:r>
              <a:rPr lang="en-US" sz="2200" dirty="0">
                <a:cs typeface="Calibri"/>
              </a:rPr>
              <a:t>Save your </a:t>
            </a:r>
            <a:r>
              <a:rPr lang="en-US" sz="2200" dirty="0" err="1">
                <a:cs typeface="Calibri"/>
              </a:rPr>
              <a:t>faves</a:t>
            </a:r>
            <a:r>
              <a:rPr lang="en-US" sz="2200" dirty="0">
                <a:cs typeface="Calibri"/>
              </a:rPr>
              <a:t>!</a:t>
            </a:r>
          </a:p>
          <a:p>
            <a:pPr marL="0" indent="0" algn="ctr">
              <a:buNone/>
            </a:pPr>
            <a:endParaRPr lang="en-US" sz="2200" dirty="0">
              <a:cs typeface="Calibri"/>
            </a:endParaRPr>
          </a:p>
          <a:p>
            <a:pPr marL="0" indent="0" algn="ctr">
              <a:buNone/>
            </a:pPr>
            <a:r>
              <a:rPr lang="en-CA" sz="2200" dirty="0">
                <a:cs typeface="Calibri"/>
                <a:hlinkClick r:id="rId3"/>
              </a:rPr>
              <a:t>https://www.schoolfinder.com/MyAccount/MyMatchingProgram.aspx</a:t>
            </a:r>
            <a:endParaRPr lang="en-CA" sz="2200" dirty="0">
              <a:cs typeface="Calibri"/>
            </a:endParaRPr>
          </a:p>
        </p:txBody>
      </p:sp>
      <p:pic>
        <p:nvPicPr>
          <p:cNvPr id="5" name="Picture 4" descr="A black and blue logo&#10;&#10;Description automatically generated">
            <a:extLst>
              <a:ext uri="{FF2B5EF4-FFF2-40B4-BE49-F238E27FC236}">
                <a16:creationId xmlns:a16="http://schemas.microsoft.com/office/drawing/2014/main" id="{88A85434-554C-EB21-1478-3A6B3927D6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CFAB053F-95C9-3406-8C63-F0E21A759F57}"/>
              </a:ext>
            </a:extLst>
          </p:cNvPr>
          <p:cNvSpPr/>
          <p:nvPr/>
        </p:nvSpPr>
        <p:spPr>
          <a:xfrm>
            <a:off x="-252536" y="5949280"/>
            <a:ext cx="12601400" cy="18722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78709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479213"/>
            <a:ext cx="7886700" cy="1325562"/>
          </a:xfrm>
        </p:spPr>
        <p:txBody>
          <a:bodyPr>
            <a:noAutofit/>
          </a:bodyPr>
          <a:lstStyle/>
          <a:p>
            <a:pPr algn="ctr"/>
            <a:r>
              <a:rPr lang="en-CA" sz="6000" dirty="0">
                <a:solidFill>
                  <a:srgbClr val="FFC000"/>
                </a:solidFill>
                <a:latin typeface="Calibri"/>
                <a:cs typeface="Calibri"/>
              </a:rPr>
              <a:t>Updating your profile </a:t>
            </a:r>
            <a:endParaRPr lang="en-CA" sz="6000" dirty="0">
              <a:solidFill>
                <a:srgbClr val="1C384F"/>
              </a:solidFill>
              <a:latin typeface="Calibri"/>
              <a:cs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 y="6209688"/>
            <a:ext cx="9143983" cy="638802"/>
          </a:xfrm>
          <a:prstGeom prst="rect">
            <a:avLst/>
          </a:prstGeom>
          <a:solidFill>
            <a:schemeClr val="tx2"/>
          </a:solidFill>
        </p:spPr>
      </p:pic>
      <p:sp>
        <p:nvSpPr>
          <p:cNvPr id="2" name="Content Placeholder 2">
            <a:extLst>
              <a:ext uri="{FF2B5EF4-FFF2-40B4-BE49-F238E27FC236}">
                <a16:creationId xmlns:a16="http://schemas.microsoft.com/office/drawing/2014/main" id="{70BE05D5-F4DC-B836-3AF8-A21622514D5D}"/>
              </a:ext>
            </a:extLst>
          </p:cNvPr>
          <p:cNvSpPr>
            <a:spLocks noGrp="1"/>
          </p:cNvSpPr>
          <p:nvPr>
            <p:ph idx="1"/>
          </p:nvPr>
        </p:nvSpPr>
        <p:spPr>
          <a:xfrm>
            <a:off x="323528" y="2636912"/>
            <a:ext cx="8496944" cy="4539883"/>
          </a:xfrm>
        </p:spPr>
        <p:txBody>
          <a:bodyPr vert="horz" lIns="91440" tIns="45720" rIns="91440" bIns="45720" rtlCol="0" anchor="t">
            <a:noAutofit/>
          </a:bodyPr>
          <a:lstStyle/>
          <a:p>
            <a:pPr marL="0" indent="0" algn="ctr">
              <a:buNone/>
            </a:pPr>
            <a:r>
              <a:rPr lang="en-US" sz="2200" dirty="0">
                <a:cs typeface="Calibri"/>
              </a:rPr>
              <a:t>By editing your profile, you can explore alternative results.</a:t>
            </a:r>
          </a:p>
          <a:p>
            <a:pPr marL="0" indent="0" algn="ctr">
              <a:buNone/>
            </a:pPr>
            <a:r>
              <a:rPr lang="en-US" sz="2200" dirty="0">
                <a:cs typeface="Calibri"/>
              </a:rPr>
              <a:t>You may find something you didn’t expect! Try:</a:t>
            </a:r>
          </a:p>
          <a:p>
            <a:pPr marL="0" indent="0" algn="ctr">
              <a:buNone/>
            </a:pPr>
            <a:endParaRPr lang="en-US" sz="2200" dirty="0">
              <a:cs typeface="Calibri"/>
            </a:endParaRPr>
          </a:p>
          <a:p>
            <a:pPr algn="ctr"/>
            <a:r>
              <a:rPr lang="en-US" sz="2200" dirty="0">
                <a:cs typeface="Calibri"/>
              </a:rPr>
              <a:t>Program field (</a:t>
            </a:r>
            <a:r>
              <a:rPr lang="en-US" sz="2200" dirty="0" err="1">
                <a:cs typeface="Calibri"/>
              </a:rPr>
              <a:t>favouring</a:t>
            </a:r>
            <a:r>
              <a:rPr lang="en-US" sz="2200" dirty="0">
                <a:cs typeface="Calibri"/>
              </a:rPr>
              <a:t> “general” fields)</a:t>
            </a:r>
          </a:p>
          <a:p>
            <a:pPr algn="ctr"/>
            <a:r>
              <a:rPr lang="en-US" sz="2200" dirty="0">
                <a:cs typeface="Calibri"/>
              </a:rPr>
              <a:t>Location of study</a:t>
            </a:r>
          </a:p>
          <a:p>
            <a:pPr algn="ctr"/>
            <a:r>
              <a:rPr lang="en-US" sz="2200" dirty="0">
                <a:cs typeface="Calibri"/>
              </a:rPr>
              <a:t>Degree level of interest</a:t>
            </a:r>
          </a:p>
          <a:p>
            <a:pPr marL="0" indent="0" algn="ctr">
              <a:buNone/>
            </a:pPr>
            <a:endParaRPr lang="en-US" sz="2200" dirty="0">
              <a:cs typeface="Calibri"/>
            </a:endParaRPr>
          </a:p>
          <a:p>
            <a:pPr marL="0" indent="0" algn="ctr">
              <a:buNone/>
            </a:pPr>
            <a:r>
              <a:rPr lang="en-CA" sz="2200" dirty="0">
                <a:cs typeface="Calibri"/>
                <a:hlinkClick r:id="rId3"/>
              </a:rPr>
              <a:t>https://www.schoolfinder.com/v2Signin/BasicInformation.aspx?Action=Update</a:t>
            </a:r>
            <a:endParaRPr lang="en-CA" sz="2200" dirty="0">
              <a:cs typeface="Calibri"/>
            </a:endParaRPr>
          </a:p>
        </p:txBody>
      </p:sp>
      <p:pic>
        <p:nvPicPr>
          <p:cNvPr id="5" name="Picture 4" descr="A black and blue logo&#10;&#10;Description automatically generated">
            <a:extLst>
              <a:ext uri="{FF2B5EF4-FFF2-40B4-BE49-F238E27FC236}">
                <a16:creationId xmlns:a16="http://schemas.microsoft.com/office/drawing/2014/main" id="{1E557C65-EEC1-1837-D31D-B306002A3B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60648"/>
            <a:ext cx="2180358" cy="356046"/>
          </a:xfrm>
          <a:prstGeom prst="rect">
            <a:avLst/>
          </a:prstGeom>
        </p:spPr>
      </p:pic>
      <p:sp>
        <p:nvSpPr>
          <p:cNvPr id="6" name="Rectangle 5">
            <a:extLst>
              <a:ext uri="{FF2B5EF4-FFF2-40B4-BE49-F238E27FC236}">
                <a16:creationId xmlns:a16="http://schemas.microsoft.com/office/drawing/2014/main" id="{5A1DB359-3D83-D446-B46B-0737E27A3443}"/>
              </a:ext>
            </a:extLst>
          </p:cNvPr>
          <p:cNvSpPr/>
          <p:nvPr/>
        </p:nvSpPr>
        <p:spPr>
          <a:xfrm>
            <a:off x="-252536" y="6209688"/>
            <a:ext cx="12601400" cy="1611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99803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be8e33-1e3c-4581-a7f2-071cff15ac96" xsi:nil="true"/>
    <lcf76f155ced4ddcb4097134ff3c332f xmlns="e224a372-edb7-415e-8759-4a0424a22d2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AAD5E92130D14AB2CC45FBFA07686E" ma:contentTypeVersion="15" ma:contentTypeDescription="Create a new document." ma:contentTypeScope="" ma:versionID="16e50a11581b0e5666b66903b1e958e8">
  <xsd:schema xmlns:xsd="http://www.w3.org/2001/XMLSchema" xmlns:xs="http://www.w3.org/2001/XMLSchema" xmlns:p="http://schemas.microsoft.com/office/2006/metadata/properties" xmlns:ns2="e224a372-edb7-415e-8759-4a0424a22d23" xmlns:ns3="acbe8e33-1e3c-4581-a7f2-071cff15ac96" targetNamespace="http://schemas.microsoft.com/office/2006/metadata/properties" ma:root="true" ma:fieldsID="01bc650e5a538de479c955f4d8ca8da0" ns2:_="" ns3:_="">
    <xsd:import namespace="e224a372-edb7-415e-8759-4a0424a22d23"/>
    <xsd:import namespace="acbe8e33-1e3c-4581-a7f2-071cff15ac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4a372-edb7-415e-8759-4a0424a22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241e7fa-307c-4c2c-80bc-db346d3d08d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be8e33-1e3c-4581-a7f2-071cff15ac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a0361ee-229c-41cf-9a59-9c4ef2464523}" ma:internalName="TaxCatchAll" ma:showField="CatchAllData" ma:web="acbe8e33-1e3c-4581-a7f2-071cff15ac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9664D5-059C-4284-A2B5-08E00ED5E101}">
  <ds:schemaRefs>
    <ds:schemaRef ds:uri="http://schemas.microsoft.com/office/2006/metadata/properties"/>
    <ds:schemaRef ds:uri="http://schemas.microsoft.com/office/infopath/2007/PartnerControls"/>
    <ds:schemaRef ds:uri="acbe8e33-1e3c-4581-a7f2-071cff15ac96"/>
    <ds:schemaRef ds:uri="e224a372-edb7-415e-8759-4a0424a22d23"/>
  </ds:schemaRefs>
</ds:datastoreItem>
</file>

<file path=customXml/itemProps2.xml><?xml version="1.0" encoding="utf-8"?>
<ds:datastoreItem xmlns:ds="http://schemas.openxmlformats.org/officeDocument/2006/customXml" ds:itemID="{85DDB38F-942A-4966-B543-2CC3F1C63129}">
  <ds:schemaRefs>
    <ds:schemaRef ds:uri="http://schemas.microsoft.com/sharepoint/v3/contenttype/forms"/>
  </ds:schemaRefs>
</ds:datastoreItem>
</file>

<file path=customXml/itemProps3.xml><?xml version="1.0" encoding="utf-8"?>
<ds:datastoreItem xmlns:ds="http://schemas.openxmlformats.org/officeDocument/2006/customXml" ds:itemID="{A8ADDEFF-57A2-4433-BC63-463091D896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24a372-edb7-415e-8759-4a0424a22d23"/>
    <ds:schemaRef ds:uri="acbe8e33-1e3c-4581-a7f2-071cff15ac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18793</TotalTime>
  <Words>1997</Words>
  <Application>Microsoft Office PowerPoint</Application>
  <PresentationFormat>On-screen Show (4:3)</PresentationFormat>
  <Paragraphs>209</Paragraphs>
  <Slides>35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Myriad Pro Light</vt:lpstr>
      <vt:lpstr>Wingdings</vt:lpstr>
      <vt:lpstr>Office Theme</vt:lpstr>
      <vt:lpstr>Finding the Right School, Program, and Scholarship</vt:lpstr>
      <vt:lpstr>Hi!</vt:lpstr>
      <vt:lpstr>Getting an education is about more than money</vt:lpstr>
      <vt:lpstr>Definitions: Schools</vt:lpstr>
      <vt:lpstr>Definitions: Programs</vt:lpstr>
      <vt:lpstr>The Career Quiz</vt:lpstr>
      <vt:lpstr>Your matching schools</vt:lpstr>
      <vt:lpstr>Your matching programs</vt:lpstr>
      <vt:lpstr>Updating your profile </vt:lpstr>
      <vt:lpstr>Events &amp; Chatting with Students</vt:lpstr>
      <vt:lpstr>Study and Go Abroad / SchoolFinder Fairs</vt:lpstr>
      <vt:lpstr>Definitions: Scholarships</vt:lpstr>
      <vt:lpstr>Scholarship Myths</vt:lpstr>
      <vt:lpstr>Myth #1 “I don’t have the marks!”</vt:lpstr>
      <vt:lpstr>Myth #2 “There is a lot of competition!”</vt:lpstr>
      <vt:lpstr>Myth #3 “Only schools give scholarships!”</vt:lpstr>
      <vt:lpstr>Myth #4 “Scholarship deadlines are only in the spring!”</vt:lpstr>
      <vt:lpstr>Myth #5 “I’m not in financial need!”</vt:lpstr>
      <vt:lpstr>Remember…</vt:lpstr>
      <vt:lpstr>There’s a scholarship for YOU</vt:lpstr>
      <vt:lpstr>Featured scholarships</vt:lpstr>
      <vt:lpstr>PowerPoint Presentation</vt:lpstr>
      <vt:lpstr>PowerPoint Presentation</vt:lpstr>
      <vt:lpstr>It’s easy. </vt:lpstr>
      <vt:lpstr>Manage your Subscriptions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and Go Abroad / SchoolFinder Fairs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Bright</dc:creator>
  <cp:lastModifiedBy>Logan Bright</cp:lastModifiedBy>
  <cp:revision>778</cp:revision>
  <dcterms:created xsi:type="dcterms:W3CDTF">2014-08-18T13:28:56Z</dcterms:created>
  <dcterms:modified xsi:type="dcterms:W3CDTF">2023-09-13T21:15:57Z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0x01010081AAD5E92130D14AB2CC45FBFA07686E</vt:lpwstr>
  </property>
  <property fmtid="{D5CDD505-2E9C-101B-9397-08002B2CF9AE}" pid="3" name="MediaServiceImageTags">
    <vt:lpwstr/>
  </property>
</Properties>
</file>